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88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2" r:id="rId5"/>
    <p:sldMasterId id="2147483783" r:id="rId6"/>
    <p:sldMasterId id="2147483784" r:id="rId7"/>
    <p:sldMasterId id="2147483785" r:id="rId8"/>
    <p:sldMasterId id="214748378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  <p:sldId id="412" r:id="rId167"/>
    <p:sldId id="413" r:id="rId168"/>
    <p:sldId id="414" r:id="rId169"/>
    <p:sldId id="415" r:id="rId170"/>
    <p:sldId id="416" r:id="rId171"/>
    <p:sldId id="417" r:id="rId172"/>
    <p:sldId id="418" r:id="rId173"/>
    <p:sldId id="419" r:id="rId174"/>
    <p:sldId id="420" r:id="rId175"/>
    <p:sldId id="421" r:id="rId176"/>
    <p:sldId id="422" r:id="rId177"/>
    <p:sldId id="423" r:id="rId178"/>
    <p:sldId id="424" r:id="rId179"/>
    <p:sldId id="425" r:id="rId180"/>
    <p:sldId id="426" r:id="rId181"/>
    <p:sldId id="427" r:id="rId182"/>
    <p:sldId id="428" r:id="rId183"/>
    <p:sldId id="429" r:id="rId184"/>
    <p:sldId id="430" r:id="rId185"/>
    <p:sldId id="431" r:id="rId186"/>
    <p:sldId id="432" r:id="rId187"/>
    <p:sldId id="433" r:id="rId188"/>
    <p:sldId id="434" r:id="rId189"/>
    <p:sldId id="435" r:id="rId190"/>
    <p:sldId id="436" r:id="rId191"/>
    <p:sldId id="437" r:id="rId192"/>
    <p:sldId id="438" r:id="rId193"/>
    <p:sldId id="439" r:id="rId194"/>
    <p:sldId id="440" r:id="rId195"/>
    <p:sldId id="441" r:id="rId196"/>
    <p:sldId id="442" r:id="rId197"/>
    <p:sldId id="443" r:id="rId198"/>
    <p:sldId id="444" r:id="rId199"/>
  </p:sldIdLst>
  <p:sldSz cy="5143500" cx="9144000"/>
  <p:notesSz cx="6858000" cy="9144000"/>
  <p:embeddedFontLst>
    <p:embeddedFont>
      <p:font typeface="Montserrat SemiBold"/>
      <p:regular r:id="rId200"/>
      <p:bold r:id="rId201"/>
      <p:italic r:id="rId202"/>
      <p:boldItalic r:id="rId203"/>
    </p:embeddedFont>
    <p:embeddedFont>
      <p:font typeface="Montserrat"/>
      <p:regular r:id="rId204"/>
      <p:bold r:id="rId205"/>
      <p:italic r:id="rId206"/>
      <p:boldItalic r:id="rId207"/>
    </p:embeddedFont>
    <p:embeddedFont>
      <p:font typeface="Montserrat Medium"/>
      <p:regular r:id="rId208"/>
      <p:bold r:id="rId209"/>
      <p:italic r:id="rId210"/>
      <p:boldItalic r:id="rId211"/>
    </p:embeddedFont>
    <p:embeddedFont>
      <p:font typeface="Open Sans SemiBold"/>
      <p:regular r:id="rId212"/>
      <p:bold r:id="rId213"/>
      <p:italic r:id="rId214"/>
      <p:boldItalic r:id="rId215"/>
    </p:embeddedFont>
    <p:embeddedFont>
      <p:font typeface="Open Sans"/>
      <p:regular r:id="rId216"/>
      <p:bold r:id="rId217"/>
      <p:italic r:id="rId218"/>
      <p:boldItalic r:id="rId2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3B14F0-2702-4128-9FDC-63C549299B41}">
  <a:tblStyle styleId="{F23B14F0-2702-4128-9FDC-63C549299B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9317E00-A1AF-444F-9386-F8DE7B4BEC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43AADAF-9F01-4104-8A81-6B836FF567B2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190" Type="http://schemas.openxmlformats.org/officeDocument/2006/relationships/slide" Target="slides/slide18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194" Type="http://schemas.openxmlformats.org/officeDocument/2006/relationships/slide" Target="slides/slide184.xml"/><Relationship Id="rId43" Type="http://schemas.openxmlformats.org/officeDocument/2006/relationships/slide" Target="slides/slide33.xml"/><Relationship Id="rId193" Type="http://schemas.openxmlformats.org/officeDocument/2006/relationships/slide" Target="slides/slide183.xml"/><Relationship Id="rId46" Type="http://schemas.openxmlformats.org/officeDocument/2006/relationships/slide" Target="slides/slide36.xml"/><Relationship Id="rId192" Type="http://schemas.openxmlformats.org/officeDocument/2006/relationships/slide" Target="slides/slide182.xml"/><Relationship Id="rId45" Type="http://schemas.openxmlformats.org/officeDocument/2006/relationships/slide" Target="slides/slide35.xml"/><Relationship Id="rId191" Type="http://schemas.openxmlformats.org/officeDocument/2006/relationships/slide" Target="slides/slide181.xml"/><Relationship Id="rId48" Type="http://schemas.openxmlformats.org/officeDocument/2006/relationships/slide" Target="slides/slide38.xml"/><Relationship Id="rId187" Type="http://schemas.openxmlformats.org/officeDocument/2006/relationships/slide" Target="slides/slide177.xml"/><Relationship Id="rId47" Type="http://schemas.openxmlformats.org/officeDocument/2006/relationships/slide" Target="slides/slide37.xml"/><Relationship Id="rId186" Type="http://schemas.openxmlformats.org/officeDocument/2006/relationships/slide" Target="slides/slide176.xml"/><Relationship Id="rId185" Type="http://schemas.openxmlformats.org/officeDocument/2006/relationships/slide" Target="slides/slide175.xml"/><Relationship Id="rId49" Type="http://schemas.openxmlformats.org/officeDocument/2006/relationships/slide" Target="slides/slide39.xml"/><Relationship Id="rId184" Type="http://schemas.openxmlformats.org/officeDocument/2006/relationships/slide" Target="slides/slide174.xml"/><Relationship Id="rId189" Type="http://schemas.openxmlformats.org/officeDocument/2006/relationships/slide" Target="slides/slide179.xml"/><Relationship Id="rId188" Type="http://schemas.openxmlformats.org/officeDocument/2006/relationships/slide" Target="slides/slide178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183" Type="http://schemas.openxmlformats.org/officeDocument/2006/relationships/slide" Target="slides/slide173.xml"/><Relationship Id="rId32" Type="http://schemas.openxmlformats.org/officeDocument/2006/relationships/slide" Target="slides/slide22.xml"/><Relationship Id="rId182" Type="http://schemas.openxmlformats.org/officeDocument/2006/relationships/slide" Target="slides/slide172.xml"/><Relationship Id="rId35" Type="http://schemas.openxmlformats.org/officeDocument/2006/relationships/slide" Target="slides/slide25.xml"/><Relationship Id="rId181" Type="http://schemas.openxmlformats.org/officeDocument/2006/relationships/slide" Target="slides/slide171.xml"/><Relationship Id="rId34" Type="http://schemas.openxmlformats.org/officeDocument/2006/relationships/slide" Target="slides/slide24.xml"/><Relationship Id="rId180" Type="http://schemas.openxmlformats.org/officeDocument/2006/relationships/slide" Target="slides/slide170.xml"/><Relationship Id="rId37" Type="http://schemas.openxmlformats.org/officeDocument/2006/relationships/slide" Target="slides/slide27.xml"/><Relationship Id="rId176" Type="http://schemas.openxmlformats.org/officeDocument/2006/relationships/slide" Target="slides/slide166.xml"/><Relationship Id="rId36" Type="http://schemas.openxmlformats.org/officeDocument/2006/relationships/slide" Target="slides/slide26.xml"/><Relationship Id="rId175" Type="http://schemas.openxmlformats.org/officeDocument/2006/relationships/slide" Target="slides/slide165.xml"/><Relationship Id="rId39" Type="http://schemas.openxmlformats.org/officeDocument/2006/relationships/slide" Target="slides/slide29.xml"/><Relationship Id="rId174" Type="http://schemas.openxmlformats.org/officeDocument/2006/relationships/slide" Target="slides/slide164.xml"/><Relationship Id="rId38" Type="http://schemas.openxmlformats.org/officeDocument/2006/relationships/slide" Target="slides/slide28.xml"/><Relationship Id="rId173" Type="http://schemas.openxmlformats.org/officeDocument/2006/relationships/slide" Target="slides/slide163.xml"/><Relationship Id="rId179" Type="http://schemas.openxmlformats.org/officeDocument/2006/relationships/slide" Target="slides/slide169.xml"/><Relationship Id="rId178" Type="http://schemas.openxmlformats.org/officeDocument/2006/relationships/slide" Target="slides/slide168.xml"/><Relationship Id="rId177" Type="http://schemas.openxmlformats.org/officeDocument/2006/relationships/slide" Target="slides/slide167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98" Type="http://schemas.openxmlformats.org/officeDocument/2006/relationships/slide" Target="slides/slide188.xml"/><Relationship Id="rId14" Type="http://schemas.openxmlformats.org/officeDocument/2006/relationships/slide" Target="slides/slide4.xml"/><Relationship Id="rId197" Type="http://schemas.openxmlformats.org/officeDocument/2006/relationships/slide" Target="slides/slide187.xml"/><Relationship Id="rId17" Type="http://schemas.openxmlformats.org/officeDocument/2006/relationships/slide" Target="slides/slide7.xml"/><Relationship Id="rId196" Type="http://schemas.openxmlformats.org/officeDocument/2006/relationships/slide" Target="slides/slide186.xml"/><Relationship Id="rId16" Type="http://schemas.openxmlformats.org/officeDocument/2006/relationships/slide" Target="slides/slide6.xml"/><Relationship Id="rId195" Type="http://schemas.openxmlformats.org/officeDocument/2006/relationships/slide" Target="slides/slide185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99" Type="http://schemas.openxmlformats.org/officeDocument/2006/relationships/slide" Target="slides/slide189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39.xml"/><Relationship Id="rId4" Type="http://schemas.openxmlformats.org/officeDocument/2006/relationships/tableStyles" Target="tableStyle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slide" Target="slides/slide162.xml"/><Relationship Id="rId65" Type="http://schemas.openxmlformats.org/officeDocument/2006/relationships/slide" Target="slides/slide55.xml"/><Relationship Id="rId171" Type="http://schemas.openxmlformats.org/officeDocument/2006/relationships/slide" Target="slides/slide161.xml"/><Relationship Id="rId68" Type="http://schemas.openxmlformats.org/officeDocument/2006/relationships/slide" Target="slides/slide58.xml"/><Relationship Id="rId170" Type="http://schemas.openxmlformats.org/officeDocument/2006/relationships/slide" Target="slides/slide160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slide" Target="slides/slide155.xml"/><Relationship Id="rId69" Type="http://schemas.openxmlformats.org/officeDocument/2006/relationships/slide" Target="slides/slide59.xml"/><Relationship Id="rId164" Type="http://schemas.openxmlformats.org/officeDocument/2006/relationships/slide" Target="slides/slide154.xml"/><Relationship Id="rId163" Type="http://schemas.openxmlformats.org/officeDocument/2006/relationships/slide" Target="slides/slide153.xml"/><Relationship Id="rId162" Type="http://schemas.openxmlformats.org/officeDocument/2006/relationships/slide" Target="slides/slide152.xml"/><Relationship Id="rId169" Type="http://schemas.openxmlformats.org/officeDocument/2006/relationships/slide" Target="slides/slide159.xml"/><Relationship Id="rId168" Type="http://schemas.openxmlformats.org/officeDocument/2006/relationships/slide" Target="slides/slide158.xml"/><Relationship Id="rId167" Type="http://schemas.openxmlformats.org/officeDocument/2006/relationships/slide" Target="slides/slide157.xml"/><Relationship Id="rId166" Type="http://schemas.openxmlformats.org/officeDocument/2006/relationships/slide" Target="slides/slide156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slide" Target="slides/slide151.xml"/><Relationship Id="rId54" Type="http://schemas.openxmlformats.org/officeDocument/2006/relationships/slide" Target="slides/slide44.xml"/><Relationship Id="rId160" Type="http://schemas.openxmlformats.org/officeDocument/2006/relationships/slide" Target="slides/slide150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slide" Target="slides/slide149.xml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217" Type="http://schemas.openxmlformats.org/officeDocument/2006/relationships/font" Target="fonts/OpenSans-bold.fntdata"/><Relationship Id="rId216" Type="http://schemas.openxmlformats.org/officeDocument/2006/relationships/font" Target="fonts/OpenSans-regular.fntdata"/><Relationship Id="rId215" Type="http://schemas.openxmlformats.org/officeDocument/2006/relationships/font" Target="fonts/OpenSansSemiBold-boldItalic.fntdata"/><Relationship Id="rId214" Type="http://schemas.openxmlformats.org/officeDocument/2006/relationships/font" Target="fonts/OpenSansSemiBold-italic.fntdata"/><Relationship Id="rId219" Type="http://schemas.openxmlformats.org/officeDocument/2006/relationships/font" Target="fonts/OpenSans-boldItalic.fntdata"/><Relationship Id="rId218" Type="http://schemas.openxmlformats.org/officeDocument/2006/relationships/font" Target="fonts/OpenSans-italic.fntdata"/><Relationship Id="rId213" Type="http://schemas.openxmlformats.org/officeDocument/2006/relationships/font" Target="fonts/OpenSansSemiBold-bold.fntdata"/><Relationship Id="rId212" Type="http://schemas.openxmlformats.org/officeDocument/2006/relationships/font" Target="fonts/OpenSansSemiBold-regular.fntdata"/><Relationship Id="rId211" Type="http://schemas.openxmlformats.org/officeDocument/2006/relationships/font" Target="fonts/MontserratMedium-boldItalic.fntdata"/><Relationship Id="rId210" Type="http://schemas.openxmlformats.org/officeDocument/2006/relationships/font" Target="fonts/MontserratMedium-italic.fntdata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121" Type="http://schemas.openxmlformats.org/officeDocument/2006/relationships/slide" Target="slides/slide111.xml"/><Relationship Id="rId120" Type="http://schemas.openxmlformats.org/officeDocument/2006/relationships/slide" Target="slides/slide110.xml"/><Relationship Id="rId125" Type="http://schemas.openxmlformats.org/officeDocument/2006/relationships/slide" Target="slides/slide115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9" Type="http://schemas.openxmlformats.org/officeDocument/2006/relationships/slide" Target="slides/slide89.xml"/><Relationship Id="rId98" Type="http://schemas.openxmlformats.org/officeDocument/2006/relationships/slide" Target="slides/slide88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10" Type="http://schemas.openxmlformats.org/officeDocument/2006/relationships/slide" Target="slides/slide100.xml"/><Relationship Id="rId114" Type="http://schemas.openxmlformats.org/officeDocument/2006/relationships/slide" Target="slides/slide104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206" Type="http://schemas.openxmlformats.org/officeDocument/2006/relationships/font" Target="fonts/Montserrat-italic.fntdata"/><Relationship Id="rId205" Type="http://schemas.openxmlformats.org/officeDocument/2006/relationships/font" Target="fonts/Montserrat-bold.fntdata"/><Relationship Id="rId204" Type="http://schemas.openxmlformats.org/officeDocument/2006/relationships/font" Target="fonts/Montserrat-regular.fntdata"/><Relationship Id="rId203" Type="http://schemas.openxmlformats.org/officeDocument/2006/relationships/font" Target="fonts/MontserratSemiBold-boldItalic.fntdata"/><Relationship Id="rId209" Type="http://schemas.openxmlformats.org/officeDocument/2006/relationships/font" Target="fonts/MontserratMedium-bold.fntdata"/><Relationship Id="rId208" Type="http://schemas.openxmlformats.org/officeDocument/2006/relationships/font" Target="fonts/MontserratMedium-regular.fntdata"/><Relationship Id="rId207" Type="http://schemas.openxmlformats.org/officeDocument/2006/relationships/font" Target="fonts/Montserrat-boldItalic.fntdata"/><Relationship Id="rId202" Type="http://schemas.openxmlformats.org/officeDocument/2006/relationships/font" Target="fonts/MontserratSemiBold-italic.fntdata"/><Relationship Id="rId201" Type="http://schemas.openxmlformats.org/officeDocument/2006/relationships/font" Target="fonts/MontserratSemiBold-bold.fntdata"/><Relationship Id="rId200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fisco.sefaz.pe.gov.br/sfi_trb_cmt/PRConsultarNotaFiscalInternet" TargetMode="External"/><Relationship Id="rId3" Type="http://schemas.openxmlformats.org/officeDocument/2006/relationships/hyperlink" Target="http://online.sefaz.am.gov.br/nfselada/consultaNF.asp" TargetMode="Externa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02e1b1d6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02e1b1d6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e6eeefc8d3_0_2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e6eeefc8d3_0_2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1e6eeefc8d3_0_85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g1e6eeefc8d3_0_8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1e6eeefc8d3_0_8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g1e6eeefc8d3_0_85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e6eeefc8d3_0_85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g1e6eeefc8d3_0_85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e6eeefc8d3_0_8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1e6eeefc8d3_0_8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1e6eeefc8d3_0_8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g1e6eeefc8d3_0_8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e6eeefc8d3_0_86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g1e6eeefc8d3_0_86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1e6eeefc8d3_0_8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g1e6eeefc8d3_0_8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1e6eeefc8d3_0_86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g1e6eeefc8d3_0_86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1e6eeefc8d3_0_8649:notes"/>
          <p:cNvSpPr/>
          <p:nvPr>
            <p:ph idx="2" type="sldImg"/>
          </p:nvPr>
        </p:nvSpPr>
        <p:spPr>
          <a:xfrm>
            <a:off x="38130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1e6eeefc8d3_0_8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e6eeefc8d3_0_8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1e6eeefc8d3_0_8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e6eeefc8d3_0_2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e6eeefc8d3_0_2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1e6eeefc8d3_0_86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g1e6eeefc8d3_0_86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1e6eeefc8d3_0_86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1" name="Google Shape;2681;g1e6eeefc8d3_0_8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1e6eeefc8d3_0_86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7" name="Google Shape;2687;g1e6eeefc8d3_0_8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g1e6eeefc8d3_0_8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5" name="Google Shape;2695;g1e6eeefc8d3_0_8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1e6eeefc8d3_0_8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1e6eeefc8d3_0_8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1e6eeefc8d3_0_8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1e6eeefc8d3_0_8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pt-BR"/>
              <a:t>Pernambuco: </a:t>
            </a:r>
            <a:r>
              <a:rPr lang="pt-BR" sz="1150" u="sng">
                <a:solidFill>
                  <a:schemeClr val="hlink"/>
                </a:solidFill>
                <a:highlight>
                  <a:srgbClr val="F8F8F8"/>
                </a:highlight>
                <a:hlinkClick r:id="rId2"/>
              </a:rPr>
              <a:t>https://efisco.sefaz.pe.gov.br/sfi_trb_cmt/PRConsultarNotaFiscalInternet</a:t>
            </a:r>
            <a:br>
              <a:rPr lang="pt-BR"/>
            </a:br>
            <a:r>
              <a:rPr lang="pt-BR"/>
              <a:t>Amazonas: </a:t>
            </a:r>
            <a:r>
              <a:rPr lang="pt-BR" sz="1150">
                <a:solidFill>
                  <a:schemeClr val="hlink"/>
                </a:solidFill>
                <a:highlight>
                  <a:srgbClr val="F8F8F8"/>
                </a:highlight>
                <a:uFill>
                  <a:noFill/>
                </a:uFill>
                <a:hlinkClick r:id="rId3"/>
              </a:rPr>
              <a:t>http://online.sefaz.am.gov.br/nfselada/consultaNF.asp</a:t>
            </a:r>
            <a:br>
              <a:rPr lang="pt-BR"/>
            </a:b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1e6eeefc8d3_0_8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1e6eeefc8d3_0_8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1e6eeefc8d3_0_8794:notes"/>
          <p:cNvSpPr/>
          <p:nvPr>
            <p:ph idx="2" type="sldImg"/>
          </p:nvPr>
        </p:nvSpPr>
        <p:spPr>
          <a:xfrm>
            <a:off x="38130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" name="Google Shape;2789;g1e6eeefc8d3_0_8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g1e6eeefc8d3_0_8803:notes"/>
          <p:cNvSpPr/>
          <p:nvPr>
            <p:ph idx="2" type="sldImg"/>
          </p:nvPr>
        </p:nvSpPr>
        <p:spPr>
          <a:xfrm>
            <a:off x="38130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9" name="Google Shape;2799;g1e6eeefc8d3_0_8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1e6eeefc8d3_0_8810:notes"/>
          <p:cNvSpPr/>
          <p:nvPr>
            <p:ph idx="2" type="sldImg"/>
          </p:nvPr>
        </p:nvSpPr>
        <p:spPr>
          <a:xfrm>
            <a:off x="38130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1e6eeefc8d3_0_8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e6eeefc8d3_0_2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e6eeefc8d3_0_2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1e6eeefc8d3_0_8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1e6eeefc8d3_0_8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g1e6eeefc8d3_0_8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2" name="Google Shape;2832;g1e6eeefc8d3_0_8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g1e6eeefc8d3_0_9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5" name="Google Shape;2845;g1e6eeefc8d3_0_9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1e6eeefc8d3_0_97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0" name="Google Shape;2850;g1e6eeefc8d3_0_9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1e6eeefc8d3_0_9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1e6eeefc8d3_0_9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motivo de extravio nos ajuda a entender quais são os maiores motivadores das nossas solicitações.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 isso, conseguimos ter mais insumos para criar estratégias que possamos diminuir os extravios, alcançando assim um de nossos OKR’s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1e6eeefc8d3_0_9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1e6eeefc8d3_0_9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e6eeefc8d3_0_9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e6eeefc8d3_0_9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Lembrando que existem casos que o pacote foi dado como perdido, porém não foram feitas todas as validações e processos corretamente,  o extravio não será realizado e haverá a devolução dessa solicitação com o status de “Necessita informações”.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campo de comentários, haverá uma breve descrição do que levou a não aprovação.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1e6eeefc8d3_0_9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1e6eeefc8d3_0_9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1e6eeefc8d3_0_9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1e6eeefc8d3_0_9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1e6eeefc8d3_0_9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1e6eeefc8d3_0_9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e6eeefc8d3_0_2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e6eeefc8d3_0_2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g1e6eeefc8d3_0_10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7" name="Google Shape;2997;g1e6eeefc8d3_0_10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1e6eeefc8d3_0_10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2" name="Google Shape;3002;g1e6eeefc8d3_0_10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1e6eeefc8d3_0_10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Google Shape;3014;g1e6eeefc8d3_0_10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1e6eeefc8d3_0_10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" name="Google Shape;3023;g1e6eeefc8d3_0_10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g1e6eeefc8d3_0_103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g1e6eeefc8d3_0_10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2" name="Google Shape;3032;g1e6eeefc8d3_0_10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g1e6eeefc8d3_0_10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1e6eeefc8d3_0_10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2" name="Google Shape;3042;g1e6eeefc8d3_0_10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g1e6eeefc8d3_0_103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g1e6eeefc8d3_0_10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2" name="Google Shape;3052;g1e6eeefc8d3_0_10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g1e6eeefc8d3_0_104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0" name="Google Shape;3060;g1e6eeefc8d3_0_10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1e6eeefc8d3_0_10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8" name="Google Shape;3068;g1e6eeefc8d3_0_10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1e6eeefc8d3_0_10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6" name="Google Shape;3076;g1e6eeefc8d3_0_10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1e6eeefc8d3_0_104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6" name="Google Shape;3086;g1e6eeefc8d3_0_10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1e714fa6758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4" name="Google Shape;3094;g1e714fa675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1e6eeefc8d3_0_10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9" name="Google Shape;3109;g1e6eeefc8d3_0_10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1e6eeefc8d3_0_10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7" name="Google Shape;3117;g1e6eeefc8d3_0_10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1e6eeefc8d3_0_10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7" name="Google Shape;3127;g1e6eeefc8d3_0_10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1e6eeefc8d3_0_10489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5" name="Google Shape;3135;g1e6eeefc8d3_0_10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1e6eeefc8d3_0_10497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4" name="Google Shape;3144;g1e6eeefc8d3_0_10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1e6eeefc8d3_0_10505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3" name="Google Shape;3153;g1e6eeefc8d3_0_10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g1e6eeefc8d3_0_10732:notes"/>
          <p:cNvSpPr/>
          <p:nvPr>
            <p:ph idx="2" type="sldImg"/>
          </p:nvPr>
        </p:nvSpPr>
        <p:spPr>
          <a:xfrm>
            <a:off x="38130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2" name="Google Shape;3162;g1e6eeefc8d3_0_10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1e6eeefc8d3_0_10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1e6eeefc8d3_0_10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1" name="Google Shape;13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1e6eeefc8d3_0_10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1e6eeefc8d3_0_10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g1e6eeefc8d3_0_107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0" name="Google Shape;3190;g1e6eeefc8d3_0_107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g1e6eeefc8d3_0_107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1e6eeefc8d3_0_10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4" name="Google Shape;3204;g1e6eeefc8d3_0_10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g1e6eeefc8d3_0_109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2" name="Google Shape;3212;g1e6eeefc8d3_0_10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g1e6eeefc8d3_0_10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7" name="Google Shape;3217;g1e6eeefc8d3_0_10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e6eeefc8d3_0_10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e6eeefc8d3_0_10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2" name="Google Shape;32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7" name="Google Shape;3247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8" name="Google Shape;3248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1" name="Google Shape;3261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2" name="Google Shape;3262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1e70f75589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8" name="Google Shape;3278;g1e70f75589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9" name="Google Shape;3279;g1e70f75589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7" name="Google Shape;13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0" name="Google Shape;3290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1" name="Google Shape;3291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4" name="Google Shape;3304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5" name="Google Shape;3305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9" name="Google Shape;3319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0" name="Google Shape;3320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2" name="Google Shape;3332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3" name="Google Shape;3333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1e6eeefc8d3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4" name="Google Shape;3344;g1e6eeefc8d3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5" name="Google Shape;3345;g1e6eeefc8d3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1e6eeefc8d3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7" name="Google Shape;3357;g1e6eeefc8d3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8" name="Google Shape;3358;g1e6eeefc8d3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1e6eeefc8d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0" name="Google Shape;3370;g1e6eeefc8d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1" name="Google Shape;3371;g1e6eeefc8d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1e6eeefc8d3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3" name="Google Shape;3383;g1e6eeefc8d3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4" name="Google Shape;3384;g1e6eeefc8d3_1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6" name="Google Shape;339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7" name="Google Shape;3397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1" name="Google Shape;3411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2" name="Google Shape;3412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2" name="Google Shape;13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2" name="Google Shape;3422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3" name="Google Shape;3423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4" name="Google Shape;3434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Prazo de retorno do EN </a:t>
            </a:r>
            <a:endParaRPr/>
          </a:p>
        </p:txBody>
      </p:sp>
      <p:sp>
        <p:nvSpPr>
          <p:cNvPr id="3435" name="Google Shape;3435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8" name="Google Shape;3448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9" name="Google Shape;3449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1" name="Google Shape;3461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2" name="Google Shape;3462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1" name="Google Shape;3471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2" name="Google Shape;3472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6" name="Google Shape;3486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7" name="Google Shape;3487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0" name="Google Shape;3500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Colocar o link de CP e particularidades</a:t>
            </a:r>
            <a:endParaRPr/>
          </a:p>
        </p:txBody>
      </p:sp>
      <p:sp>
        <p:nvSpPr>
          <p:cNvPr id="3501" name="Google Shape;3501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3" name="Google Shape;3513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4" name="Google Shape;3514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5" name="Google Shape;3525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6" name="Google Shape;3526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9" name="Google Shape;3539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0" name="Google Shape;3540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5" name="Google Shape;14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3" name="Google Shape;3553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4" name="Google Shape;3554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7" name="Google Shape;3567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8" name="Google Shape;3568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1" name="Google Shape;3581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2" name="Google Shape;3582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5" name="Google Shape;3595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6" name="Google Shape;3596;p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g2e00150293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9" name="Google Shape;3609;g2e00150293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g2e00150293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8" name="Google Shape;3628;g2e00150293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1e714fa6758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7" name="Google Shape;3647;g1e714fa675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8" name="Google Shape;3648;g1e714fa6758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9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1e714fa6758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1" name="Google Shape;3661;g1e714fa6758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2" name="Google Shape;3662;g1e714fa6758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g1e6eeefc8d3_0_11379:notes"/>
          <p:cNvSpPr/>
          <p:nvPr>
            <p:ph idx="2" type="sldImg"/>
          </p:nvPr>
        </p:nvSpPr>
        <p:spPr>
          <a:xfrm>
            <a:off x="38130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5" name="Google Shape;3675;g1e6eeefc8d3_0_1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5" name="Google Shape;368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6" name="Google Shape;14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db0c1d95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db0c1d9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1" name="Google Shape;14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e6eeefc8d3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3" name="Google Shape;1463;g1e6eeefc8d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e6eeefc8d3_0_61:notes"/>
          <p:cNvSpPr/>
          <p:nvPr>
            <p:ph idx="2" type="sldImg"/>
          </p:nvPr>
        </p:nvSpPr>
        <p:spPr>
          <a:xfrm>
            <a:off x="38130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1e6eeefc8d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4" name="Google Shape;149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e6eeefc8d3_0_27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g1e6eeefc8d3_0_27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e6eeefc8d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0" name="Google Shape;1520;g1e6eeefc8d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e6eeefc8d3_0_352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1" name="Google Shape;1531;g1e6eeefc8d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e6eeefc8d3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e6eeefc8d3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e6eeefc8d3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e6eeefc8d3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e6eeefc8d3_0_9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5" name="Google Shape;1565;g1e6eeefc8d3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db23ae2c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7" name="Google Shape;1207;g2db23ae2c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1e6eeefc8d3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1e6eeefc8d3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e6eeefc8d3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1e6eeefc8d3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e6eeefc8d3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e6eeefc8d3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1e6eeefc8d3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1e6eeefc8d3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e6eeefc8d3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e6eeefc8d3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e6eeefc8d3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1e6eeefc8d3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e6eeefc8d3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e6eeefc8d3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1e6eeefc8d3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1e6eeefc8d3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e6eeefc8d3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e6eeefc8d3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e6eeefc8d3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e6eeefc8d3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1e6eeefc8d3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1e6eeefc8d3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e6eeefc8d3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e6eeefc8d3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1e6eeefc8d3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1e6eeefc8d3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e6eeefc8d3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e6eeefc8d3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1e6eeefc8d3_0_30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0" name="Google Shape;1900;g1e6eeefc8d3_0_3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e6eeefc8d3_0_3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1e6eeefc8d3_0_3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1e6eeefc8d3_0_3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1e6eeefc8d3_0_3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1e6eeefc8d3_0_3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1e6eeefc8d3_0_3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e6eeefc8d3_0_3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e6eeefc8d3_0_3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e6eeefc8d3_0_3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1e6eeefc8d3_0_3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e6eeefc8d3_0_3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1e6eeefc8d3_0_3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1e6eeefc8d3_0_3089:notes"/>
          <p:cNvSpPr/>
          <p:nvPr>
            <p:ph idx="2" type="sldImg"/>
          </p:nvPr>
        </p:nvSpPr>
        <p:spPr>
          <a:xfrm>
            <a:off x="38130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1e6eeefc8d3_0_3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1e6eeefc8d3_0_3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1e6eeefc8d3_0_3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1e6eeefc8d3_0_3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1e6eeefc8d3_0_3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1e6eeefc8d3_0_46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3" name="Google Shape;2013;g1e6eeefc8d3_0_4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1e6eeefc8d3_0_4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1e6eeefc8d3_0_4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e6eeefc8d3_0_4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1e6eeefc8d3_0_4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1e6eeefc8d3_0_4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1e6eeefc8d3_0_4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1e6eeefc8d3_0_4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1e6eeefc8d3_0_4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1e6eeefc8d3_0_4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1e6eeefc8d3_0_4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e6eeefc8d3_0_2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1e6eeefc8d3_0_2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e6eeefc8d3_0_5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0" name="Google Shape;2060;g1e6eeefc8d3_0_5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2e00150293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2e00150293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2dd9e0b053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2dd9e0b053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2dd9e0b0533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2dd9e0b053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2dd9e0b0533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2dd9e0b0533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1ff803d48ff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1" name="Google Shape;2161;g1ff803d48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e6eeefc8d3_0_5291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6" name="Google Shape;2166;g1e6eeefc8d3_0_5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e6eeefc8d3_0_5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g1e6eeefc8d3_0_5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1e6eeefc8d3_0_5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g1e6eeefc8d3_0_5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1e6eeefc8d3_0_5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g1e6eeefc8d3_0_5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e6eeefc8d3_0_2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e6eeefc8d3_0_2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1e6eeefc8d3_0_5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g1e6eeefc8d3_0_5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1e6eeefc8d3_0_5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g1e6eeefc8d3_0_5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1e6eeefc8d3_0_5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g1e6eeefc8d3_0_5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e7c8c3b2f9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g1e7c8c3b2f9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1e6eeefc8d3_0_7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1e6eeefc8d3_0_7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e6eeefc8d3_0_7336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1" name="Google Shape;2261;g1e6eeefc8d3_0_7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1e6eeefc8d3_0_7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g1e6eeefc8d3_0_7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e6eeefc8d3_0_7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g1e6eeefc8d3_0_7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1e6eeefc8d3_0_7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g1e6eeefc8d3_0_7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1e6eeefc8d3_0_7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g1e6eeefc8d3_0_7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02e1b1d677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02e1b1d677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202e1b1d677_0_2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e6eeefc8d3_0_7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g1e6eeefc8d3_0_7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1e6eeefc8d3_0_7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g1e6eeefc8d3_0_7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1e6eeefc8d3_0_7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g1e6eeefc8d3_0_7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e6eeefc8d3_0_7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g1e6eeefc8d3_0_7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e6eeefc8d3_0_74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g1e6eeefc8d3_0_74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1e6eeefc8d3_0_7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g1e6eeefc8d3_0_7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e6eeefc8d3_0_7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1e6eeefc8d3_0_7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1e6eeefc8d3_0_7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g1e6eeefc8d3_0_7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1e6eeefc8d3_0_7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1e6eeefc8d3_0_7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1e6eeefc8d3_0_7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1e6eeefc8d3_0_7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e6eeefc8d3_0_2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e6eeefc8d3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e6eeefc8d3_0_7973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7" name="Google Shape;2427;g1e6eeefc8d3_0_7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Pode acontecer de você não ter esse acesso liberado, caso isso aconteça é só avisar seu super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1e6eeefc8d3_0_7982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7" name="Google Shape;2437;g1e6eeefc8d3_0_7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 Kibana é uma ferramenta que está toda em inglês, então se vc não entende, não precisa se preocupar é só clicar com o botão esquerdo do seu mouse e selecionar a opção de traduzir para o português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1e6eeefc8d3_0_7993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9" name="Google Shape;2449;g1e6eeefc8d3_0_7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Agora é a hora de usar os filtros.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filtro de tempo do Kibana considera a data e hora de primeira conferência dos pacotes.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Então para poder olhar o comportamento dos pacotes segundo as datas de promessa, temos que delimitar os intervalos de tempo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e6eeefc8d3_0_80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Outra opção é criar um filtro, buscando por uma informação principal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0" name="Google Shape;2460;g1e6eeefc8d3_0_80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1e6eeefc8d3_0_8011:notes"/>
          <p:cNvSpPr/>
          <p:nvPr>
            <p:ph idx="2" type="sldImg"/>
          </p:nvPr>
        </p:nvSpPr>
        <p:spPr>
          <a:xfrm>
            <a:off x="38128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1e6eeefc8d3_0_8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1e6eeefc8d3_0_80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1" name="Google Shape;2501;g1e6eeefc8d3_0_80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1e6eeefc8d3_0_8050:notes"/>
          <p:cNvSpPr/>
          <p:nvPr>
            <p:ph idx="2" type="sldImg"/>
          </p:nvPr>
        </p:nvSpPr>
        <p:spPr>
          <a:xfrm>
            <a:off x="380531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0" name="Google Shape;2510;g1e6eeefc8d3_0_8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Agora é a hora de usar os filtros.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1e6eeefc8d3_0_85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9" name="Google Shape;2519;g1e6eeefc8d3_0_8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1e6eeefc8d3_0_8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1e6eeefc8d3_0_8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1e6eeefc8d3_0_85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g1e6eeefc8d3_0_85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gif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gif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gif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Texto horizontal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4" name="Google Shape;14;p2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title"/>
          </p:nvPr>
        </p:nvSpPr>
        <p:spPr>
          <a:xfrm>
            <a:off x="358975" y="266282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2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 + Pacote">
  <p:cSld name="TITLE_1_2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4"/>
          <p:cNvSpPr/>
          <p:nvPr/>
        </p:nvSpPr>
        <p:spPr>
          <a:xfrm rot="10800000"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p104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881" name="Google Shape;881;p104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04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04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04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04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04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04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04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9" name="Google Shape;889;p104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0" name="Google Shape;890;p104"/>
          <p:cNvSpPr txBox="1"/>
          <p:nvPr>
            <p:ph idx="1" type="subTitle"/>
          </p:nvPr>
        </p:nvSpPr>
        <p:spPr>
          <a:xfrm>
            <a:off x="358975" y="4622500"/>
            <a:ext cx="4119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1" name="Google Shape;891;p104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92" name="Google Shape;892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0700" y="1279100"/>
            <a:ext cx="2606750" cy="24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 com QR Code">
  <p:cSld name="TITLE_1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175" y="-15287"/>
            <a:ext cx="9190349" cy="5174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105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896" name="Google Shape;896;p105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05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05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05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05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05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05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5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4" name="Google Shape;904;p105"/>
          <p:cNvSpPr txBox="1"/>
          <p:nvPr>
            <p:ph idx="1" type="subTitle"/>
          </p:nvPr>
        </p:nvSpPr>
        <p:spPr>
          <a:xfrm>
            <a:off x="1835650" y="4622500"/>
            <a:ext cx="26436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5" name="Google Shape;905;p105"/>
          <p:cNvSpPr/>
          <p:nvPr/>
        </p:nvSpPr>
        <p:spPr>
          <a:xfrm>
            <a:off x="363400" y="3731358"/>
            <a:ext cx="980700" cy="1069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657225" rotWithShape="0" algn="bl" dir="10200000" dist="9525">
              <a:srgbClr val="000000">
                <a:alpha val="8627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6" name="Google Shape;906;p105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105"/>
          <p:cNvSpPr txBox="1"/>
          <p:nvPr>
            <p:ph idx="2" type="body"/>
          </p:nvPr>
        </p:nvSpPr>
        <p:spPr>
          <a:xfrm>
            <a:off x="358975" y="3195325"/>
            <a:ext cx="646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">
  <p:cSld name="TITLE_ONLY_1_4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0" name="Google Shape;910;p106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1" name="Google Shape;911;p10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2">
  <p:cSld name="BLANK_2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>
            <a:lvl1pPr lvl="0" rtl="0" algn="ctr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com título">
  <p:cSld name="CUSTOM_1_2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916" name="Google Shape;916;p108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917" name="Google Shape;917;p108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08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10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0" name="Google Shape;920;p10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1" name="Google Shape;921;p108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texto vertical">
  <p:cSld name="CUSTOM_5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111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933" name="Google Shape;933;p11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1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5" name="Google Shape;935;p111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36" name="Google Shape;936;p111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37" name="Google Shape;937;p111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">
  <p:cSld name="TITLE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12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12"/>
          <p:cNvSpPr txBox="1"/>
          <p:nvPr>
            <p:ph idx="1" type="subTitle"/>
          </p:nvPr>
        </p:nvSpPr>
        <p:spPr>
          <a:xfrm>
            <a:off x="368325" y="4622500"/>
            <a:ext cx="41199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2" name="Google Shape;942;p112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3" name="Google Shape;943;p112"/>
          <p:cNvSpPr/>
          <p:nvPr/>
        </p:nvSpPr>
        <p:spPr>
          <a:xfrm>
            <a:off x="272400" y="4863100"/>
            <a:ext cx="793200" cy="1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4" name="Google Shape;944;p112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945" name="Google Shape;945;p112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12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12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12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12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12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12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12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QR Code">
  <p:cSld name="TITLE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13"/>
          <p:cNvSpPr/>
          <p:nvPr/>
        </p:nvSpPr>
        <p:spPr>
          <a:xfrm>
            <a:off x="272400" y="4927175"/>
            <a:ext cx="793200" cy="1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13"/>
          <p:cNvSpPr txBox="1"/>
          <p:nvPr>
            <p:ph idx="1" type="subTitle"/>
          </p:nvPr>
        </p:nvSpPr>
        <p:spPr>
          <a:xfrm>
            <a:off x="1835650" y="4622500"/>
            <a:ext cx="26436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7" name="Google Shape;957;p113"/>
          <p:cNvSpPr/>
          <p:nvPr/>
        </p:nvSpPr>
        <p:spPr>
          <a:xfrm>
            <a:off x="363400" y="3731358"/>
            <a:ext cx="980700" cy="1069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657225" rotWithShape="0" algn="bl" dir="10200000" dist="9525">
              <a:srgbClr val="000000">
                <a:alpha val="8627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8" name="Google Shape;958;p113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13"/>
          <p:cNvSpPr txBox="1"/>
          <p:nvPr>
            <p:ph idx="2" type="body"/>
          </p:nvPr>
        </p:nvSpPr>
        <p:spPr>
          <a:xfrm>
            <a:off x="358975" y="3195325"/>
            <a:ext cx="646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60" name="Google Shape;960;p113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961" name="Google Shape;961;p113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13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13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13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13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13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13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13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+ texto">
  <p:cSld name="CUSTOM_2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1" name="Google Shape;971;p114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2" name="Google Shape;972;p11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- Faixa azul">
  <p:cSld name="TITLE_ONLY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3726625"/>
            <a:ext cx="9144000" cy="14217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+ texto 1">
  <p:cSld name="CUSTOM_2_3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15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5" name="Google Shape;975;p115"/>
          <p:cNvSpPr txBox="1"/>
          <p:nvPr>
            <p:ph idx="2" type="title"/>
          </p:nvPr>
        </p:nvSpPr>
        <p:spPr>
          <a:xfrm>
            <a:off x="358975" y="266282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6" name="Google Shape;976;p11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única 20 px">
  <p:cSld name="CUSTOM_2_2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16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9" name="Google Shape;979;p11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única 20 px vertical">
  <p:cSld name="CUSTOM_2_2_1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17"/>
          <p:cNvSpPr txBox="1"/>
          <p:nvPr>
            <p:ph type="title"/>
          </p:nvPr>
        </p:nvSpPr>
        <p:spPr>
          <a:xfrm>
            <a:off x="358975" y="895275"/>
            <a:ext cx="41202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2" name="Google Shape;982;p11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Frase única 20 px">
  <p:cSld name="CUSTOM_5_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5" name="Google Shape;985;p118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986" name="Google Shape;986;p118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8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8" name="Google Shape;988;p118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9" name="Google Shape;989;p118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Texto horizontal" type="secHead">
  <p:cSld name="SECTION_HEADER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2" name="Google Shape;992;p119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993" name="Google Shape;993;p119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19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5" name="Google Shape;995;p119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6" name="Google Shape;996;p119"/>
          <p:cNvSpPr txBox="1"/>
          <p:nvPr>
            <p:ph idx="2" type="title"/>
          </p:nvPr>
        </p:nvSpPr>
        <p:spPr>
          <a:xfrm>
            <a:off x="358975" y="266282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7" name="Google Shape;997;p119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Only">
  <p:cSld name="TITLE_ONLY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0" name="Google Shape;1000;p120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1" name="Google Shape;1001;p12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- Faixa azul">
  <p:cSld name="TITLE_ONLY_2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21"/>
          <p:cNvSpPr/>
          <p:nvPr/>
        </p:nvSpPr>
        <p:spPr>
          <a:xfrm>
            <a:off x="0" y="3726625"/>
            <a:ext cx="9144000" cy="14217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2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5" name="Google Shape;1005;p121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6" name="Google Shape;1006;p12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2 colunas">
  <p:cSld name="TITLE_ONLY_1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22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22"/>
          <p:cNvSpPr txBox="1"/>
          <p:nvPr>
            <p:ph type="title"/>
          </p:nvPr>
        </p:nvSpPr>
        <p:spPr>
          <a:xfrm>
            <a:off x="358975" y="359925"/>
            <a:ext cx="801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10" name="Google Shape;1010;p122"/>
          <p:cNvSpPr txBox="1"/>
          <p:nvPr>
            <p:ph idx="1" type="body"/>
          </p:nvPr>
        </p:nvSpPr>
        <p:spPr>
          <a:xfrm>
            <a:off x="358975" y="1421575"/>
            <a:ext cx="41202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011" name="Google Shape;1011;p122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012" name="Google Shape;1012;p122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22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4" name="Google Shape;1014;p122"/>
          <p:cNvSpPr txBox="1"/>
          <p:nvPr>
            <p:ph idx="2" type="body"/>
          </p:nvPr>
        </p:nvSpPr>
        <p:spPr>
          <a:xfrm>
            <a:off x="4659500" y="1421575"/>
            <a:ext cx="41202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15" name="Google Shape;1015;p122"/>
          <p:cNvSpPr txBox="1"/>
          <p:nvPr>
            <p:ph idx="3" type="title"/>
          </p:nvPr>
        </p:nvSpPr>
        <p:spPr>
          <a:xfrm>
            <a:off x="358975" y="895275"/>
            <a:ext cx="4120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16" name="Google Shape;1016;p122"/>
          <p:cNvSpPr txBox="1"/>
          <p:nvPr>
            <p:ph idx="4" type="title"/>
          </p:nvPr>
        </p:nvSpPr>
        <p:spPr>
          <a:xfrm>
            <a:off x="4659500" y="895275"/>
            <a:ext cx="4125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17" name="Google Shape;1017;p122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1 Coluna 1">
  <p:cSld name="TITLE_ONLY_1_3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3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23"/>
          <p:cNvSpPr txBox="1"/>
          <p:nvPr>
            <p:ph type="title"/>
          </p:nvPr>
        </p:nvSpPr>
        <p:spPr>
          <a:xfrm>
            <a:off x="358975" y="359925"/>
            <a:ext cx="8019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1" name="Google Shape;1021;p123"/>
          <p:cNvSpPr txBox="1"/>
          <p:nvPr>
            <p:ph idx="1" type="body"/>
          </p:nvPr>
        </p:nvSpPr>
        <p:spPr>
          <a:xfrm>
            <a:off x="358975" y="895275"/>
            <a:ext cx="84255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022" name="Google Shape;1022;p123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023" name="Google Shape;1023;p123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23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5" name="Google Shape;1025;p123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/70 horizontal">
  <p:cSld name="TITLE_ONLY_1_2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24"/>
          <p:cNvSpPr/>
          <p:nvPr/>
        </p:nvSpPr>
        <p:spPr>
          <a:xfrm>
            <a:off x="100" y="0"/>
            <a:ext cx="9144000" cy="19554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124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029" name="Google Shape;1029;p124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24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2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2 colunas">
  <p:cSld name="TITLE_ONL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358975" y="359925"/>
            <a:ext cx="801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58975" y="1421575"/>
            <a:ext cx="41202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2" name="Google Shape;92;p13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93" name="Google Shape;93;p13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>
            <p:ph idx="2" type="body"/>
          </p:nvPr>
        </p:nvSpPr>
        <p:spPr>
          <a:xfrm>
            <a:off x="4659500" y="1421575"/>
            <a:ext cx="41202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3" type="title"/>
          </p:nvPr>
        </p:nvSpPr>
        <p:spPr>
          <a:xfrm>
            <a:off x="358975" y="895275"/>
            <a:ext cx="4120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4" type="title"/>
          </p:nvPr>
        </p:nvSpPr>
        <p:spPr>
          <a:xfrm>
            <a:off x="4659500" y="895275"/>
            <a:ext cx="4125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13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centralizado + texto em coluna">
  <p:cSld name="BLANK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4" name="Google Shape;1034;p125"/>
          <p:cNvSpPr txBox="1"/>
          <p:nvPr>
            <p:ph type="title"/>
          </p:nvPr>
        </p:nvSpPr>
        <p:spPr>
          <a:xfrm>
            <a:off x="852850" y="359575"/>
            <a:ext cx="7438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25"/>
          <p:cNvSpPr txBox="1"/>
          <p:nvPr>
            <p:ph idx="2" type="title"/>
          </p:nvPr>
        </p:nvSpPr>
        <p:spPr>
          <a:xfrm>
            <a:off x="3589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25"/>
          <p:cNvSpPr txBox="1"/>
          <p:nvPr>
            <p:ph idx="1" type="body"/>
          </p:nvPr>
        </p:nvSpPr>
        <p:spPr>
          <a:xfrm>
            <a:off x="3588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37" name="Google Shape;1037;p125"/>
          <p:cNvSpPr txBox="1"/>
          <p:nvPr>
            <p:ph idx="3" type="title"/>
          </p:nvPr>
        </p:nvSpPr>
        <p:spPr>
          <a:xfrm>
            <a:off x="25099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125"/>
          <p:cNvSpPr txBox="1"/>
          <p:nvPr>
            <p:ph idx="4" type="body"/>
          </p:nvPr>
        </p:nvSpPr>
        <p:spPr>
          <a:xfrm>
            <a:off x="25098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39" name="Google Shape;1039;p125"/>
          <p:cNvSpPr txBox="1"/>
          <p:nvPr>
            <p:ph idx="5" type="title"/>
          </p:nvPr>
        </p:nvSpPr>
        <p:spPr>
          <a:xfrm>
            <a:off x="46608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125"/>
          <p:cNvSpPr txBox="1"/>
          <p:nvPr>
            <p:ph idx="6" type="body"/>
          </p:nvPr>
        </p:nvSpPr>
        <p:spPr>
          <a:xfrm>
            <a:off x="46607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1" name="Google Shape;1041;p125"/>
          <p:cNvSpPr txBox="1"/>
          <p:nvPr>
            <p:ph idx="7" type="title"/>
          </p:nvPr>
        </p:nvSpPr>
        <p:spPr>
          <a:xfrm>
            <a:off x="68118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25"/>
          <p:cNvSpPr txBox="1"/>
          <p:nvPr>
            <p:ph idx="8" type="body"/>
          </p:nvPr>
        </p:nvSpPr>
        <p:spPr>
          <a:xfrm>
            <a:off x="68117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3" name="Google Shape;1043;p125"/>
          <p:cNvSpPr txBox="1"/>
          <p:nvPr>
            <p:ph idx="9" type="title"/>
          </p:nvPr>
        </p:nvSpPr>
        <p:spPr>
          <a:xfrm>
            <a:off x="3589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4" name="Google Shape;1044;p125"/>
          <p:cNvSpPr txBox="1"/>
          <p:nvPr>
            <p:ph idx="13" type="body"/>
          </p:nvPr>
        </p:nvSpPr>
        <p:spPr>
          <a:xfrm>
            <a:off x="3588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5" name="Google Shape;1045;p125"/>
          <p:cNvSpPr txBox="1"/>
          <p:nvPr>
            <p:ph idx="14" type="title"/>
          </p:nvPr>
        </p:nvSpPr>
        <p:spPr>
          <a:xfrm>
            <a:off x="25099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6" name="Google Shape;1046;p125"/>
          <p:cNvSpPr txBox="1"/>
          <p:nvPr>
            <p:ph idx="15" type="body"/>
          </p:nvPr>
        </p:nvSpPr>
        <p:spPr>
          <a:xfrm>
            <a:off x="25098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7" name="Google Shape;1047;p125"/>
          <p:cNvSpPr txBox="1"/>
          <p:nvPr>
            <p:ph idx="16" type="title"/>
          </p:nvPr>
        </p:nvSpPr>
        <p:spPr>
          <a:xfrm>
            <a:off x="46608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" name="Google Shape;1048;p125"/>
          <p:cNvSpPr txBox="1"/>
          <p:nvPr>
            <p:ph idx="17" type="body"/>
          </p:nvPr>
        </p:nvSpPr>
        <p:spPr>
          <a:xfrm>
            <a:off x="46607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9" name="Google Shape;1049;p125"/>
          <p:cNvSpPr txBox="1"/>
          <p:nvPr>
            <p:ph idx="18" type="title"/>
          </p:nvPr>
        </p:nvSpPr>
        <p:spPr>
          <a:xfrm>
            <a:off x="68118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0" name="Google Shape;1050;p125"/>
          <p:cNvSpPr txBox="1"/>
          <p:nvPr>
            <p:ph idx="19" type="body"/>
          </p:nvPr>
        </p:nvSpPr>
        <p:spPr>
          <a:xfrm>
            <a:off x="68117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a esquerda + texto em coluna">
  <p:cSld name="BLANK_1_2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2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3" name="Google Shape;1053;p126"/>
          <p:cNvSpPr txBox="1"/>
          <p:nvPr>
            <p:ph type="title"/>
          </p:nvPr>
        </p:nvSpPr>
        <p:spPr>
          <a:xfrm>
            <a:off x="358975" y="359575"/>
            <a:ext cx="79323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4" name="Google Shape;1054;p126"/>
          <p:cNvSpPr txBox="1"/>
          <p:nvPr>
            <p:ph idx="2" type="title"/>
          </p:nvPr>
        </p:nvSpPr>
        <p:spPr>
          <a:xfrm>
            <a:off x="3589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5" name="Google Shape;1055;p126"/>
          <p:cNvSpPr txBox="1"/>
          <p:nvPr>
            <p:ph idx="1" type="body"/>
          </p:nvPr>
        </p:nvSpPr>
        <p:spPr>
          <a:xfrm>
            <a:off x="3588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6" name="Google Shape;1056;p126"/>
          <p:cNvSpPr txBox="1"/>
          <p:nvPr>
            <p:ph idx="3" type="title"/>
          </p:nvPr>
        </p:nvSpPr>
        <p:spPr>
          <a:xfrm>
            <a:off x="25099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7" name="Google Shape;1057;p126"/>
          <p:cNvSpPr txBox="1"/>
          <p:nvPr>
            <p:ph idx="4" type="body"/>
          </p:nvPr>
        </p:nvSpPr>
        <p:spPr>
          <a:xfrm>
            <a:off x="25098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8" name="Google Shape;1058;p126"/>
          <p:cNvSpPr txBox="1"/>
          <p:nvPr>
            <p:ph idx="5" type="title"/>
          </p:nvPr>
        </p:nvSpPr>
        <p:spPr>
          <a:xfrm>
            <a:off x="46608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9" name="Google Shape;1059;p126"/>
          <p:cNvSpPr txBox="1"/>
          <p:nvPr>
            <p:ph idx="6" type="body"/>
          </p:nvPr>
        </p:nvSpPr>
        <p:spPr>
          <a:xfrm>
            <a:off x="46607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0" name="Google Shape;1060;p126"/>
          <p:cNvSpPr txBox="1"/>
          <p:nvPr>
            <p:ph idx="7" type="title"/>
          </p:nvPr>
        </p:nvSpPr>
        <p:spPr>
          <a:xfrm>
            <a:off x="68118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1" name="Google Shape;1061;p126"/>
          <p:cNvSpPr txBox="1"/>
          <p:nvPr>
            <p:ph idx="8" type="body"/>
          </p:nvPr>
        </p:nvSpPr>
        <p:spPr>
          <a:xfrm>
            <a:off x="68117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2" name="Google Shape;1062;p126"/>
          <p:cNvSpPr txBox="1"/>
          <p:nvPr>
            <p:ph idx="9" type="title"/>
          </p:nvPr>
        </p:nvSpPr>
        <p:spPr>
          <a:xfrm>
            <a:off x="3589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3" name="Google Shape;1063;p126"/>
          <p:cNvSpPr txBox="1"/>
          <p:nvPr>
            <p:ph idx="13" type="body"/>
          </p:nvPr>
        </p:nvSpPr>
        <p:spPr>
          <a:xfrm>
            <a:off x="3588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4" name="Google Shape;1064;p126"/>
          <p:cNvSpPr txBox="1"/>
          <p:nvPr>
            <p:ph idx="14" type="title"/>
          </p:nvPr>
        </p:nvSpPr>
        <p:spPr>
          <a:xfrm>
            <a:off x="25099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26"/>
          <p:cNvSpPr txBox="1"/>
          <p:nvPr>
            <p:ph idx="15" type="body"/>
          </p:nvPr>
        </p:nvSpPr>
        <p:spPr>
          <a:xfrm>
            <a:off x="25098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6" name="Google Shape;1066;p126"/>
          <p:cNvSpPr txBox="1"/>
          <p:nvPr>
            <p:ph idx="16" type="title"/>
          </p:nvPr>
        </p:nvSpPr>
        <p:spPr>
          <a:xfrm>
            <a:off x="46608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126"/>
          <p:cNvSpPr txBox="1"/>
          <p:nvPr>
            <p:ph idx="17" type="body"/>
          </p:nvPr>
        </p:nvSpPr>
        <p:spPr>
          <a:xfrm>
            <a:off x="46607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8" name="Google Shape;1068;p126"/>
          <p:cNvSpPr txBox="1"/>
          <p:nvPr>
            <p:ph idx="18" type="title"/>
          </p:nvPr>
        </p:nvSpPr>
        <p:spPr>
          <a:xfrm>
            <a:off x="68118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126"/>
          <p:cNvSpPr txBox="1"/>
          <p:nvPr>
            <p:ph idx="19" type="body"/>
          </p:nvPr>
        </p:nvSpPr>
        <p:spPr>
          <a:xfrm>
            <a:off x="68117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1">
  <p:cSld name="CUSTOM_1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2" name="Google Shape;1072;p127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073" name="Google Shape;1073;p127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27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p12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2">
  <p:cSld name="CUSTOM_1_3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2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79" name="Google Shape;1079;p128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Frase única vertical">
  <p:cSld name="CUSTOM_4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29"/>
          <p:cNvSpPr txBox="1"/>
          <p:nvPr>
            <p:ph type="title"/>
          </p:nvPr>
        </p:nvSpPr>
        <p:spPr>
          <a:xfrm>
            <a:off x="363400" y="349425"/>
            <a:ext cx="4109100" cy="44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083" name="Google Shape;1083;p129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084" name="Google Shape;1084;p129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29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6" name="Google Shape;1086;p129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o degradê">
  <p:cSld name="CUSTOM_6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30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30"/>
          <p:cNvSpPr txBox="1"/>
          <p:nvPr>
            <p:ph idx="12" type="sldNum"/>
          </p:nvPr>
        </p:nvSpPr>
        <p:spPr>
          <a:xfrm>
            <a:off x="8784268" y="4810113"/>
            <a:ext cx="2289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090" name="Google Shape;1090;p130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091" name="Google Shape;1091;p130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30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3" name="Google Shape;1093;p130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com título">
  <p:cSld name="CUSTOM_1_2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6" name="Google Shape;1096;p131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097" name="Google Shape;1097;p13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3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13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00" name="Google Shape;1100;p13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1" name="Google Shape;1101;p131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/75 vetical">
  <p:cSld name="TITLE_AND_BODY_1_5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32"/>
          <p:cNvSpPr/>
          <p:nvPr/>
        </p:nvSpPr>
        <p:spPr>
          <a:xfrm>
            <a:off x="2508650" y="0"/>
            <a:ext cx="66354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32"/>
          <p:cNvSpPr txBox="1"/>
          <p:nvPr>
            <p:ph idx="12" type="sldNum"/>
          </p:nvPr>
        </p:nvSpPr>
        <p:spPr>
          <a:xfrm>
            <a:off x="8784425" y="4789150"/>
            <a:ext cx="359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105" name="Google Shape;1105;p132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106" name="Google Shape;1106;p132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32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Foto">
  <p:cSld name="BLANK_1_1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0" name="Google Shape;1110;p133"/>
          <p:cNvGrpSpPr/>
          <p:nvPr/>
        </p:nvGrpSpPr>
        <p:grpSpPr>
          <a:xfrm>
            <a:off x="1487200" y="2168276"/>
            <a:ext cx="2496741" cy="806855"/>
            <a:chOff x="238125" y="1690175"/>
            <a:chExt cx="7143750" cy="2334650"/>
          </a:xfrm>
        </p:grpSpPr>
        <p:sp>
          <p:nvSpPr>
            <p:cNvPr id="1111" name="Google Shape;1111;p133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33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33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33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33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33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33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33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19" name="Google Shape;1119;p133"/>
          <p:cNvCxnSpPr/>
          <p:nvPr/>
        </p:nvCxnSpPr>
        <p:spPr>
          <a:xfrm>
            <a:off x="4575442" y="1975219"/>
            <a:ext cx="0" cy="119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0" name="Google Shape;1120;p133"/>
          <p:cNvSpPr txBox="1"/>
          <p:nvPr>
            <p:ph type="title"/>
          </p:nvPr>
        </p:nvSpPr>
        <p:spPr>
          <a:xfrm>
            <a:off x="5157275" y="1699388"/>
            <a:ext cx="2640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0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133"/>
          <p:cNvSpPr txBox="1"/>
          <p:nvPr>
            <p:ph idx="1" type="body"/>
          </p:nvPr>
        </p:nvSpPr>
        <p:spPr>
          <a:xfrm>
            <a:off x="5192075" y="2851163"/>
            <a:ext cx="2112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2" name="Google Shape;1122;p133"/>
          <p:cNvSpPr txBox="1"/>
          <p:nvPr>
            <p:ph idx="2" type="subTitle"/>
          </p:nvPr>
        </p:nvSpPr>
        <p:spPr>
          <a:xfrm>
            <a:off x="362700" y="4622500"/>
            <a:ext cx="8425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Azul ">
  <p:cSld name="BLANK_1_1_1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5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5" name="Google Shape;1125;p134"/>
          <p:cNvGrpSpPr/>
          <p:nvPr/>
        </p:nvGrpSpPr>
        <p:grpSpPr>
          <a:xfrm>
            <a:off x="1487200" y="2168276"/>
            <a:ext cx="2496741" cy="806855"/>
            <a:chOff x="238125" y="1690175"/>
            <a:chExt cx="7143750" cy="2334650"/>
          </a:xfrm>
        </p:grpSpPr>
        <p:sp>
          <p:nvSpPr>
            <p:cNvPr id="1126" name="Google Shape;1126;p134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34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34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34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34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34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34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34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4" name="Google Shape;1134;p134"/>
          <p:cNvSpPr txBox="1"/>
          <p:nvPr>
            <p:ph type="title"/>
          </p:nvPr>
        </p:nvSpPr>
        <p:spPr>
          <a:xfrm>
            <a:off x="5157275" y="1699388"/>
            <a:ext cx="2640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0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5" name="Google Shape;1135;p134"/>
          <p:cNvSpPr txBox="1"/>
          <p:nvPr>
            <p:ph idx="1" type="body"/>
          </p:nvPr>
        </p:nvSpPr>
        <p:spPr>
          <a:xfrm>
            <a:off x="5192075" y="2851163"/>
            <a:ext cx="2112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36" name="Google Shape;1136;p134"/>
          <p:cNvSpPr txBox="1"/>
          <p:nvPr>
            <p:ph idx="2" type="subTitle"/>
          </p:nvPr>
        </p:nvSpPr>
        <p:spPr>
          <a:xfrm>
            <a:off x="362700" y="4622500"/>
            <a:ext cx="8425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1 Coluna 1">
  <p:cSld name="TITLE_ONLY_1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358975" y="359925"/>
            <a:ext cx="8019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358975" y="895275"/>
            <a:ext cx="84255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03" name="Google Shape;103;p14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04" name="Google Shape;104;p14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">
  <p:cSld name="TITLE_1_2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175" y="-15287"/>
            <a:ext cx="9190349" cy="5174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9" name="Google Shape;1139;p135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1140" name="Google Shape;1140;p135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35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35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35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35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5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5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35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8" name="Google Shape;1148;p135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9" name="Google Shape;1149;p135"/>
          <p:cNvSpPr txBox="1"/>
          <p:nvPr>
            <p:ph idx="1" type="subTitle"/>
          </p:nvPr>
        </p:nvSpPr>
        <p:spPr>
          <a:xfrm>
            <a:off x="358975" y="4622500"/>
            <a:ext cx="4119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0" name="Google Shape;1150;p135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 + Pacote">
  <p:cSld name="TITLE_1_2_1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36"/>
          <p:cNvSpPr/>
          <p:nvPr/>
        </p:nvSpPr>
        <p:spPr>
          <a:xfrm rot="10800000"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3" name="Google Shape;1153;p136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1154" name="Google Shape;1154;p136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36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36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36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36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36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36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6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2" name="Google Shape;1162;p136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3" name="Google Shape;1163;p136"/>
          <p:cNvSpPr txBox="1"/>
          <p:nvPr>
            <p:ph idx="1" type="subTitle"/>
          </p:nvPr>
        </p:nvSpPr>
        <p:spPr>
          <a:xfrm>
            <a:off x="358975" y="4622500"/>
            <a:ext cx="4119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64" name="Google Shape;1164;p136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165" name="Google Shape;1165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0700" y="1279100"/>
            <a:ext cx="2606750" cy="24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 com QR Code">
  <p:cSld name="TITLE_1_1_1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175" y="-15287"/>
            <a:ext cx="9190349" cy="5174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8" name="Google Shape;1168;p137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1169" name="Google Shape;1169;p137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37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37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37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7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7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7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7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7" name="Google Shape;1177;p137"/>
          <p:cNvSpPr txBox="1"/>
          <p:nvPr>
            <p:ph idx="1" type="subTitle"/>
          </p:nvPr>
        </p:nvSpPr>
        <p:spPr>
          <a:xfrm>
            <a:off x="1835650" y="4622500"/>
            <a:ext cx="26436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8" name="Google Shape;1178;p137"/>
          <p:cNvSpPr/>
          <p:nvPr/>
        </p:nvSpPr>
        <p:spPr>
          <a:xfrm>
            <a:off x="363400" y="3731358"/>
            <a:ext cx="980700" cy="1069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657225" rotWithShape="0" algn="bl" dir="10200000" dist="9525">
              <a:srgbClr val="000000">
                <a:alpha val="8627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9" name="Google Shape;1179;p137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0" name="Google Shape;1180;p137"/>
          <p:cNvSpPr txBox="1"/>
          <p:nvPr>
            <p:ph idx="2" type="body"/>
          </p:nvPr>
        </p:nvSpPr>
        <p:spPr>
          <a:xfrm>
            <a:off x="358975" y="3195325"/>
            <a:ext cx="646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">
  <p:cSld name="TITLE_ONLY_1_4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3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3" name="Google Shape;1183;p138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4" name="Google Shape;1184;p13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2">
  <p:cSld name="TITLE_ONLY_1_5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39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7" name="Google Shape;1187;p139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8" name="Google Shape;1188;p13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/70 horizontal">
  <p:cSld name="TITLE_ONLY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100" y="0"/>
            <a:ext cx="9144000" cy="19554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10" name="Google Shape;110;p15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centralizado + texto em coluna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852850" y="359575"/>
            <a:ext cx="7438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2" type="title"/>
          </p:nvPr>
        </p:nvSpPr>
        <p:spPr>
          <a:xfrm>
            <a:off x="3589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588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3" type="title"/>
          </p:nvPr>
        </p:nvSpPr>
        <p:spPr>
          <a:xfrm>
            <a:off x="25099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4" type="body"/>
          </p:nvPr>
        </p:nvSpPr>
        <p:spPr>
          <a:xfrm>
            <a:off x="25098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5" type="title"/>
          </p:nvPr>
        </p:nvSpPr>
        <p:spPr>
          <a:xfrm>
            <a:off x="46608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6" type="body"/>
          </p:nvPr>
        </p:nvSpPr>
        <p:spPr>
          <a:xfrm>
            <a:off x="46607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7" type="title"/>
          </p:nvPr>
        </p:nvSpPr>
        <p:spPr>
          <a:xfrm>
            <a:off x="68118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8" type="body"/>
          </p:nvPr>
        </p:nvSpPr>
        <p:spPr>
          <a:xfrm>
            <a:off x="68117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9" type="title"/>
          </p:nvPr>
        </p:nvSpPr>
        <p:spPr>
          <a:xfrm>
            <a:off x="3589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3" type="body"/>
          </p:nvPr>
        </p:nvSpPr>
        <p:spPr>
          <a:xfrm>
            <a:off x="3588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14" type="title"/>
          </p:nvPr>
        </p:nvSpPr>
        <p:spPr>
          <a:xfrm>
            <a:off x="25099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5" type="body"/>
          </p:nvPr>
        </p:nvSpPr>
        <p:spPr>
          <a:xfrm>
            <a:off x="25098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6" type="title"/>
          </p:nvPr>
        </p:nvSpPr>
        <p:spPr>
          <a:xfrm>
            <a:off x="46608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7" type="body"/>
          </p:nvPr>
        </p:nvSpPr>
        <p:spPr>
          <a:xfrm>
            <a:off x="46607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8" type="title"/>
          </p:nvPr>
        </p:nvSpPr>
        <p:spPr>
          <a:xfrm>
            <a:off x="68118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9" type="body"/>
          </p:nvPr>
        </p:nvSpPr>
        <p:spPr>
          <a:xfrm>
            <a:off x="68117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a esquerda + texto em coluna">
  <p:cSld name="BLANK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358975" y="359575"/>
            <a:ext cx="79323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2" type="title"/>
          </p:nvPr>
        </p:nvSpPr>
        <p:spPr>
          <a:xfrm>
            <a:off x="3589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3588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3" type="title"/>
          </p:nvPr>
        </p:nvSpPr>
        <p:spPr>
          <a:xfrm>
            <a:off x="25099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4" type="body"/>
          </p:nvPr>
        </p:nvSpPr>
        <p:spPr>
          <a:xfrm>
            <a:off x="25098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5" type="title"/>
          </p:nvPr>
        </p:nvSpPr>
        <p:spPr>
          <a:xfrm>
            <a:off x="46608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6" type="body"/>
          </p:nvPr>
        </p:nvSpPr>
        <p:spPr>
          <a:xfrm>
            <a:off x="46607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7" type="title"/>
          </p:nvPr>
        </p:nvSpPr>
        <p:spPr>
          <a:xfrm>
            <a:off x="68118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8" type="body"/>
          </p:nvPr>
        </p:nvSpPr>
        <p:spPr>
          <a:xfrm>
            <a:off x="68117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18"/>
          <p:cNvSpPr txBox="1"/>
          <p:nvPr>
            <p:ph idx="9" type="title"/>
          </p:nvPr>
        </p:nvSpPr>
        <p:spPr>
          <a:xfrm>
            <a:off x="3589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13" type="body"/>
          </p:nvPr>
        </p:nvSpPr>
        <p:spPr>
          <a:xfrm>
            <a:off x="3588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14" type="title"/>
          </p:nvPr>
        </p:nvSpPr>
        <p:spPr>
          <a:xfrm>
            <a:off x="25099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5" type="body"/>
          </p:nvPr>
        </p:nvSpPr>
        <p:spPr>
          <a:xfrm>
            <a:off x="25098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6" type="title"/>
          </p:nvPr>
        </p:nvSpPr>
        <p:spPr>
          <a:xfrm>
            <a:off x="46608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17" type="body"/>
          </p:nvPr>
        </p:nvSpPr>
        <p:spPr>
          <a:xfrm>
            <a:off x="46607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8" type="title"/>
          </p:nvPr>
        </p:nvSpPr>
        <p:spPr>
          <a:xfrm>
            <a:off x="68118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9" type="body"/>
          </p:nvPr>
        </p:nvSpPr>
        <p:spPr>
          <a:xfrm>
            <a:off x="68117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1">
  <p:cSld name="CUSTOM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19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56" name="Google Shape;156;p19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2">
  <p:cSld name="CUSTOM_1_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">
  <p:cSld name="TITLE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68325" y="4622500"/>
            <a:ext cx="41199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272400" y="4863100"/>
            <a:ext cx="793200" cy="1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26" name="Google Shape;26;p3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Frase única vertical">
  <p:cSld name="CUSTOM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type="title"/>
          </p:nvPr>
        </p:nvSpPr>
        <p:spPr>
          <a:xfrm>
            <a:off x="363400" y="349425"/>
            <a:ext cx="4109100" cy="44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66" name="Google Shape;166;p21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67" name="Google Shape;167;p2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21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o degradê">
  <p:cSld name="CUSTOM_6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784268" y="4810113"/>
            <a:ext cx="2289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74" name="Google Shape;174;p22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22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com título">
  <p:cSld name="CUSTOM_1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3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80" name="Google Shape;180;p23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4" name="Google Shape;184;p23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/75 vetical">
  <p:cSld name="TITLE_AND_BODY_1_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2508650" y="0"/>
            <a:ext cx="66354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784425" y="4789150"/>
            <a:ext cx="359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88" name="Google Shape;188;p24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189" name="Google Shape;189;p24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Foto">
  <p:cSld name="BLANK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5"/>
          <p:cNvGrpSpPr/>
          <p:nvPr/>
        </p:nvGrpSpPr>
        <p:grpSpPr>
          <a:xfrm>
            <a:off x="1487200" y="2168276"/>
            <a:ext cx="2496741" cy="806855"/>
            <a:chOff x="238125" y="1690175"/>
            <a:chExt cx="7143750" cy="2334650"/>
          </a:xfrm>
        </p:grpSpPr>
        <p:sp>
          <p:nvSpPr>
            <p:cNvPr id="194" name="Google Shape;194;p25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2" name="Google Shape;202;p25"/>
          <p:cNvCxnSpPr/>
          <p:nvPr/>
        </p:nvCxnSpPr>
        <p:spPr>
          <a:xfrm>
            <a:off x="4575442" y="1975219"/>
            <a:ext cx="0" cy="119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5"/>
          <p:cNvSpPr txBox="1"/>
          <p:nvPr>
            <p:ph type="title"/>
          </p:nvPr>
        </p:nvSpPr>
        <p:spPr>
          <a:xfrm>
            <a:off x="5157275" y="1699388"/>
            <a:ext cx="2640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0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5192075" y="2851163"/>
            <a:ext cx="2112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2" type="subTitle"/>
          </p:nvPr>
        </p:nvSpPr>
        <p:spPr>
          <a:xfrm>
            <a:off x="362700" y="4622500"/>
            <a:ext cx="8425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Azul ">
  <p:cSld name="BLANK_1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5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6"/>
          <p:cNvGrpSpPr/>
          <p:nvPr/>
        </p:nvGrpSpPr>
        <p:grpSpPr>
          <a:xfrm>
            <a:off x="1487200" y="2168276"/>
            <a:ext cx="2496741" cy="806855"/>
            <a:chOff x="238125" y="1690175"/>
            <a:chExt cx="7143750" cy="2334650"/>
          </a:xfrm>
        </p:grpSpPr>
        <p:sp>
          <p:nvSpPr>
            <p:cNvPr id="209" name="Google Shape;209;p26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26"/>
          <p:cNvSpPr txBox="1"/>
          <p:nvPr>
            <p:ph type="title"/>
          </p:nvPr>
        </p:nvSpPr>
        <p:spPr>
          <a:xfrm>
            <a:off x="5157275" y="1699388"/>
            <a:ext cx="2640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0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5192075" y="2851163"/>
            <a:ext cx="2112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2" type="subTitle"/>
          </p:nvPr>
        </p:nvSpPr>
        <p:spPr>
          <a:xfrm>
            <a:off x="362700" y="4622500"/>
            <a:ext cx="8425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">
  <p:cSld name="TITLE_1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175" y="-15287"/>
            <a:ext cx="9190349" cy="5174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7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223" name="Google Shape;223;p27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27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1" type="subTitle"/>
          </p:nvPr>
        </p:nvSpPr>
        <p:spPr>
          <a:xfrm>
            <a:off x="358975" y="4622500"/>
            <a:ext cx="4119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 + Pacote">
  <p:cSld name="TITLE_1_2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 rot="10800000"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237" name="Google Shape;237;p28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28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358975" y="4622500"/>
            <a:ext cx="4119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7" name="Google Shape;247;p28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48" name="Google Shape;2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0700" y="1279100"/>
            <a:ext cx="2606750" cy="24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 com QR Code">
  <p:cSld name="TITLE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175" y="-15287"/>
            <a:ext cx="9190349" cy="5174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9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252" name="Google Shape;252;p29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29"/>
          <p:cNvSpPr txBox="1"/>
          <p:nvPr>
            <p:ph idx="1" type="subTitle"/>
          </p:nvPr>
        </p:nvSpPr>
        <p:spPr>
          <a:xfrm>
            <a:off x="1835650" y="4622500"/>
            <a:ext cx="26436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1" name="Google Shape;261;p29"/>
          <p:cNvSpPr/>
          <p:nvPr/>
        </p:nvSpPr>
        <p:spPr>
          <a:xfrm>
            <a:off x="363400" y="3731358"/>
            <a:ext cx="980700" cy="1069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657225" rotWithShape="0" algn="bl" dir="10200000" dist="9525">
              <a:srgbClr val="000000">
                <a:alpha val="8627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9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2" type="body"/>
          </p:nvPr>
        </p:nvSpPr>
        <p:spPr>
          <a:xfrm>
            <a:off x="358975" y="3195325"/>
            <a:ext cx="646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">
  <p:cSld name="TITLE_ONLY_1_4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6" name="Google Shape;266;p30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QR Cod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272400" y="4927175"/>
            <a:ext cx="793200" cy="1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1835650" y="4622500"/>
            <a:ext cx="26436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>
            <a:off x="363400" y="3731358"/>
            <a:ext cx="980700" cy="1069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657225" rotWithShape="0" algn="bl" dir="10200000" dist="9525">
              <a:srgbClr val="000000">
                <a:alpha val="8627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2" type="body"/>
          </p:nvPr>
        </p:nvSpPr>
        <p:spPr>
          <a:xfrm>
            <a:off x="358975" y="3195325"/>
            <a:ext cx="646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42" name="Google Shape;42;p4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2">
  <p:cSld name="TITLE_ONLY_1_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0" name="Google Shape;270;p31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 1">
  <p:cSld name="TITLE_1_2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175" y="-15287"/>
            <a:ext cx="9190349" cy="5174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32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275" name="Google Shape;275;p32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83" name="Google Shape;283;p32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32"/>
          <p:cNvSpPr txBox="1"/>
          <p:nvPr>
            <p:ph idx="1" type="subTitle"/>
          </p:nvPr>
        </p:nvSpPr>
        <p:spPr>
          <a:xfrm>
            <a:off x="358975" y="4622500"/>
            <a:ext cx="4119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>
            <a:off x="98" y="0"/>
            <a:ext cx="9144000" cy="22107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 txBox="1"/>
          <p:nvPr>
            <p:ph type="title"/>
          </p:nvPr>
        </p:nvSpPr>
        <p:spPr>
          <a:xfrm>
            <a:off x="344957" y="338906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95" name="Google Shape;295;p34"/>
          <p:cNvSpPr txBox="1"/>
          <p:nvPr>
            <p:ph idx="1" type="subTitle"/>
          </p:nvPr>
        </p:nvSpPr>
        <p:spPr>
          <a:xfrm>
            <a:off x="344957" y="556609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96" name="Google Shape;296;p34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297" name="Google Shape;297;p34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Only">
  <p:cSld name="TITLE_ONL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339673" y="338906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02" name="Google Shape;302;p35"/>
          <p:cNvSpPr txBox="1"/>
          <p:nvPr>
            <p:ph idx="1" type="subTitle"/>
          </p:nvPr>
        </p:nvSpPr>
        <p:spPr>
          <a:xfrm>
            <a:off x="339673" y="600500"/>
            <a:ext cx="80388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03" name="Google Shape;303;p35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azul" type="title">
  <p:cSld name="TITL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472458" y="4663217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475" lIns="94475" spcFirstLastPara="1" rIns="94475" wrap="square" tIns="944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-17717" y="0"/>
            <a:ext cx="916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527607" y="4334625"/>
            <a:ext cx="6669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0" spcFirstLastPara="1" rIns="70875" wrap="square" tIns="70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8" name="Google Shape;308;p36"/>
          <p:cNvGrpSpPr/>
          <p:nvPr/>
        </p:nvGrpSpPr>
        <p:grpSpPr>
          <a:xfrm>
            <a:off x="570988" y="802019"/>
            <a:ext cx="1195149" cy="392455"/>
            <a:chOff x="238125" y="1690175"/>
            <a:chExt cx="7143750" cy="2334650"/>
          </a:xfrm>
        </p:grpSpPr>
        <p:sp>
          <p:nvSpPr>
            <p:cNvPr id="309" name="Google Shape;309;p36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6"/>
          <p:cNvSpPr txBox="1"/>
          <p:nvPr>
            <p:ph type="title"/>
          </p:nvPr>
        </p:nvSpPr>
        <p:spPr>
          <a:xfrm>
            <a:off x="559860" y="1676230"/>
            <a:ext cx="67935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  <a:defRPr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Open Sans"/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Open Sans"/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Open Sans"/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Open Sans"/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Open Sans"/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Open Sans"/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Open Sans"/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Open Sans"/>
              <a:buNone/>
              <a:defRPr sz="4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8" name="Google Shape;318;p36"/>
          <p:cNvSpPr txBox="1"/>
          <p:nvPr>
            <p:ph idx="1" type="subTitle"/>
          </p:nvPr>
        </p:nvSpPr>
        <p:spPr>
          <a:xfrm>
            <a:off x="573551" y="2899145"/>
            <a:ext cx="6669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19" name="Google Shape;319;p36"/>
          <p:cNvSpPr txBox="1"/>
          <p:nvPr>
            <p:ph idx="2" type="body"/>
          </p:nvPr>
        </p:nvSpPr>
        <p:spPr>
          <a:xfrm>
            <a:off x="595729" y="4753426"/>
            <a:ext cx="6639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57375" lIns="57375" spcFirstLastPara="1" rIns="57375" wrap="square" tIns="5737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1pPr>
            <a:lvl2pPr indent="-279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2pPr>
            <a:lvl3pPr indent="-279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3pPr>
            <a:lvl4pPr indent="-279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4pPr>
            <a:lvl5pPr indent="-279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5pPr>
            <a:lvl6pPr indent="-2794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6pPr>
            <a:lvl7pPr indent="-2794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 sz="800">
                <a:solidFill>
                  <a:srgbClr val="FFFFFF"/>
                </a:solidFill>
              </a:defRPr>
            </a:lvl7pPr>
            <a:lvl8pPr indent="-2794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 sz="800">
                <a:solidFill>
                  <a:srgbClr val="FFFFFF"/>
                </a:solidFill>
              </a:defRPr>
            </a:lvl8pPr>
            <a:lvl9pPr indent="-2794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 sz="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2">
            <a:alphaModFix/>
          </a:blip>
          <a:srcRect b="0" l="25516" r="0" t="0"/>
          <a:stretch/>
        </p:blipFill>
        <p:spPr>
          <a:xfrm>
            <a:off x="3318606" y="0"/>
            <a:ext cx="5825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>
            <p:ph idx="3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6A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Branca">
  <p:cSld name="TITLE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/>
        </p:nvSpPr>
        <p:spPr>
          <a:xfrm>
            <a:off x="527607" y="4327494"/>
            <a:ext cx="6669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75" lIns="0" spcFirstLastPara="1" rIns="70875" wrap="square" tIns="70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4" name="Google Shape;324;p37"/>
          <p:cNvGrpSpPr/>
          <p:nvPr/>
        </p:nvGrpSpPr>
        <p:grpSpPr>
          <a:xfrm>
            <a:off x="570988" y="802019"/>
            <a:ext cx="1195149" cy="392455"/>
            <a:chOff x="238125" y="1690175"/>
            <a:chExt cx="7143750" cy="2334650"/>
          </a:xfrm>
        </p:grpSpPr>
        <p:sp>
          <p:nvSpPr>
            <p:cNvPr id="325" name="Google Shape;325;p37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37"/>
          <p:cNvSpPr txBox="1"/>
          <p:nvPr>
            <p:ph idx="1" type="subTitle"/>
          </p:nvPr>
        </p:nvSpPr>
        <p:spPr>
          <a:xfrm>
            <a:off x="573551" y="2899145"/>
            <a:ext cx="6669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37"/>
          <p:cNvSpPr txBox="1"/>
          <p:nvPr>
            <p:ph idx="2" type="body"/>
          </p:nvPr>
        </p:nvSpPr>
        <p:spPr>
          <a:xfrm>
            <a:off x="595729" y="4732032"/>
            <a:ext cx="6639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b" bIns="57375" lIns="57375" spcFirstLastPara="1" rIns="57375" wrap="square" tIns="5737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8347309" y="142625"/>
            <a:ext cx="5385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2">
            <a:alphaModFix/>
          </a:blip>
          <a:srcRect b="0" l="25516" r="0" t="0"/>
          <a:stretch/>
        </p:blipFill>
        <p:spPr>
          <a:xfrm>
            <a:off x="3318606" y="0"/>
            <a:ext cx="5825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>
            <p:ph type="title"/>
          </p:nvPr>
        </p:nvSpPr>
        <p:spPr>
          <a:xfrm>
            <a:off x="559863" y="1676234"/>
            <a:ext cx="67935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ário" type="secHead">
  <p:cSld name="SECTION_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/>
          <p:nvPr/>
        </p:nvSpPr>
        <p:spPr>
          <a:xfrm>
            <a:off x="-17717" y="0"/>
            <a:ext cx="916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 txBox="1"/>
          <p:nvPr>
            <p:ph type="title"/>
          </p:nvPr>
        </p:nvSpPr>
        <p:spPr>
          <a:xfrm>
            <a:off x="339673" y="346188"/>
            <a:ext cx="8039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idx="1" type="body"/>
          </p:nvPr>
        </p:nvSpPr>
        <p:spPr>
          <a:xfrm>
            <a:off x="279617" y="789844"/>
            <a:ext cx="41565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375" lIns="0" spcFirstLastPara="1" rIns="57375" wrap="square" tIns="57375">
            <a:noAutofit/>
          </a:bodyPr>
          <a:lstStyle>
            <a:lvl1pPr indent="-29845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343" name="Google Shape;343;p38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344" name="Google Shape;344;p38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lateral e imagem livre" type="tx">
  <p:cSld name="TITLE_AND_BOD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title"/>
          </p:nvPr>
        </p:nvSpPr>
        <p:spPr>
          <a:xfrm>
            <a:off x="4707869" y="789844"/>
            <a:ext cx="3603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6780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8" name="Google Shape;348;p39"/>
          <p:cNvSpPr txBox="1"/>
          <p:nvPr>
            <p:ph idx="1" type="body"/>
          </p:nvPr>
        </p:nvSpPr>
        <p:spPr>
          <a:xfrm>
            <a:off x="4707854" y="2571750"/>
            <a:ext cx="38682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800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lateral e imagem livre 1">
  <p:cSld name="TITLE_AND_BODY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/>
          <p:nvPr/>
        </p:nvSpPr>
        <p:spPr>
          <a:xfrm>
            <a:off x="2425958" y="0"/>
            <a:ext cx="67179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 txBox="1"/>
          <p:nvPr>
            <p:ph type="title"/>
          </p:nvPr>
        </p:nvSpPr>
        <p:spPr>
          <a:xfrm>
            <a:off x="4707869" y="789844"/>
            <a:ext cx="38682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6780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53" name="Google Shape;353;p40"/>
          <p:cNvSpPr txBox="1"/>
          <p:nvPr>
            <p:ph idx="1" type="body"/>
          </p:nvPr>
        </p:nvSpPr>
        <p:spPr>
          <a:xfrm>
            <a:off x="4707854" y="2571750"/>
            <a:ext cx="38682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800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354" name="Google Shape;354;p40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355" name="Google Shape;355;p40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lateral e imagem esquerdo">
  <p:cSld name="TITLE_AND_BODY_1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1"/>
          <p:cNvSpPr txBox="1"/>
          <p:nvPr>
            <p:ph type="title"/>
          </p:nvPr>
        </p:nvSpPr>
        <p:spPr>
          <a:xfrm>
            <a:off x="339689" y="556609"/>
            <a:ext cx="38682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780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SemiBold"/>
              <a:buNone/>
              <a:defRPr sz="19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339673" y="2571750"/>
            <a:ext cx="38682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800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362" name="Google Shape;362;p41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363" name="Google Shape;363;p4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41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+ texto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lateral e imagem esquerdo-branco">
  <p:cSld name="TITLE_AND_BODY_1_2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/>
          <p:nvPr/>
        </p:nvSpPr>
        <p:spPr>
          <a:xfrm>
            <a:off x="0" y="0"/>
            <a:ext cx="67179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2"/>
          <p:cNvSpPr txBox="1"/>
          <p:nvPr>
            <p:ph type="title"/>
          </p:nvPr>
        </p:nvSpPr>
        <p:spPr>
          <a:xfrm>
            <a:off x="339689" y="556609"/>
            <a:ext cx="38682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780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SemiBold"/>
              <a:buNone/>
              <a:defRPr sz="1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339673" y="2571750"/>
            <a:ext cx="38682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800">
            <a:no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42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- full blue">
  <p:cSld name="TITLE_ONLY_1_3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>
            <a:off x="98" y="0"/>
            <a:ext cx="9144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3"/>
          <p:cNvSpPr txBox="1"/>
          <p:nvPr>
            <p:ph type="title"/>
          </p:nvPr>
        </p:nvSpPr>
        <p:spPr>
          <a:xfrm>
            <a:off x="344957" y="338906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SemiBold"/>
              <a:buNone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grpSp>
        <p:nvGrpSpPr>
          <p:cNvPr id="374" name="Google Shape;374;p43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375" name="Google Shape;375;p43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3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8" name="Google Shape;378;p43"/>
          <p:cNvSpPr txBox="1"/>
          <p:nvPr>
            <p:ph idx="1" type="subTitle"/>
          </p:nvPr>
        </p:nvSpPr>
        <p:spPr>
          <a:xfrm>
            <a:off x="339673" y="564844"/>
            <a:ext cx="80388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io degradê">
  <p:cSld name="TITLE_ONLY_1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/>
          <p:nvPr/>
        </p:nvSpPr>
        <p:spPr>
          <a:xfrm>
            <a:off x="98" y="0"/>
            <a:ext cx="9144000" cy="22107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44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382" name="Google Shape;382;p44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44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escuro">
  <p:cSld name="TITLE_ONLY_1_1">
    <p:bg>
      <p:bgPr>
        <a:solidFill>
          <a:srgbClr val="000000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45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387" name="Google Shape;387;p45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5"/>
          <p:cNvSpPr txBox="1"/>
          <p:nvPr>
            <p:ph type="title"/>
          </p:nvPr>
        </p:nvSpPr>
        <p:spPr>
          <a:xfrm>
            <a:off x="344202" y="339750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45"/>
          <p:cNvSpPr txBox="1"/>
          <p:nvPr>
            <p:ph idx="1" type="subTitle"/>
          </p:nvPr>
        </p:nvSpPr>
        <p:spPr>
          <a:xfrm>
            <a:off x="337330" y="567328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45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Full blue">
  <p:cSld name="BLANK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/>
          <p:nvPr/>
        </p:nvSpPr>
        <p:spPr>
          <a:xfrm>
            <a:off x="98" y="0"/>
            <a:ext cx="9144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47"/>
          <p:cNvPicPr preferRelativeResize="0"/>
          <p:nvPr/>
        </p:nvPicPr>
        <p:blipFill rotWithShape="1">
          <a:blip r:embed="rId2">
            <a:alphaModFix/>
          </a:blip>
          <a:srcRect b="0" l="25516" r="0" t="0"/>
          <a:stretch/>
        </p:blipFill>
        <p:spPr>
          <a:xfrm>
            <a:off x="3318606" y="0"/>
            <a:ext cx="5825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/>
          <p:nvPr>
            <p:ph type="title"/>
          </p:nvPr>
        </p:nvSpPr>
        <p:spPr>
          <a:xfrm>
            <a:off x="4958625" y="1437047"/>
            <a:ext cx="36231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397" name="Google Shape;397;p47"/>
          <p:cNvGrpSpPr/>
          <p:nvPr/>
        </p:nvGrpSpPr>
        <p:grpSpPr>
          <a:xfrm>
            <a:off x="1617850" y="2168276"/>
            <a:ext cx="2496741" cy="806855"/>
            <a:chOff x="238125" y="1690175"/>
            <a:chExt cx="7143750" cy="2334650"/>
          </a:xfrm>
        </p:grpSpPr>
        <p:sp>
          <p:nvSpPr>
            <p:cNvPr id="398" name="Google Shape;398;p47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47"/>
          <p:cNvSpPr txBox="1"/>
          <p:nvPr>
            <p:ph idx="1" type="subTitle"/>
          </p:nvPr>
        </p:nvSpPr>
        <p:spPr>
          <a:xfrm>
            <a:off x="4992017" y="2689641"/>
            <a:ext cx="3811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07" name="Google Shape;407;p47"/>
          <p:cNvCxnSpPr/>
          <p:nvPr/>
        </p:nvCxnSpPr>
        <p:spPr>
          <a:xfrm>
            <a:off x="4570672" y="1975219"/>
            <a:ext cx="0" cy="1193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7"/>
          <p:cNvSpPr txBox="1"/>
          <p:nvPr>
            <p:ph idx="2" type="body"/>
          </p:nvPr>
        </p:nvSpPr>
        <p:spPr>
          <a:xfrm>
            <a:off x="3015769" y="4606215"/>
            <a:ext cx="3138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57375" lIns="57375" spcFirstLastPara="1" rIns="57375" wrap="square" tIns="57375">
            <a:noAutofit/>
          </a:bodyPr>
          <a:lstStyle>
            <a:lvl1pPr indent="-2794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Full blue 1">
  <p:cSld name="BLANK_1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/>
          <p:nvPr/>
        </p:nvSpPr>
        <p:spPr>
          <a:xfrm>
            <a:off x="98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8"/>
          <p:cNvPicPr preferRelativeResize="0"/>
          <p:nvPr/>
        </p:nvPicPr>
        <p:blipFill rotWithShape="1">
          <a:blip r:embed="rId2">
            <a:alphaModFix/>
          </a:blip>
          <a:srcRect b="0" l="25516" r="0" t="0"/>
          <a:stretch/>
        </p:blipFill>
        <p:spPr>
          <a:xfrm>
            <a:off x="3318606" y="0"/>
            <a:ext cx="58253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8"/>
          <p:cNvSpPr txBox="1"/>
          <p:nvPr>
            <p:ph type="title"/>
          </p:nvPr>
        </p:nvSpPr>
        <p:spPr>
          <a:xfrm>
            <a:off x="4958625" y="1437047"/>
            <a:ext cx="36231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Montserrat"/>
              <a:buNone/>
              <a:defRPr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pen Sans"/>
              <a:buNone/>
              <a:defRPr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pen Sans"/>
              <a:buNone/>
              <a:defRPr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pen Sans"/>
              <a:buNone/>
              <a:defRPr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pen Sans"/>
              <a:buNone/>
              <a:defRPr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pen Sans"/>
              <a:buNone/>
              <a:defRPr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pen Sans"/>
              <a:buNone/>
              <a:defRPr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pen Sans"/>
              <a:buNone/>
              <a:defRPr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Open Sans"/>
              <a:buNone/>
              <a:defRPr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413" name="Google Shape;413;p48"/>
          <p:cNvGrpSpPr/>
          <p:nvPr/>
        </p:nvGrpSpPr>
        <p:grpSpPr>
          <a:xfrm>
            <a:off x="1617850" y="2168276"/>
            <a:ext cx="2496741" cy="806855"/>
            <a:chOff x="238125" y="1690175"/>
            <a:chExt cx="7143750" cy="2334650"/>
          </a:xfrm>
        </p:grpSpPr>
        <p:sp>
          <p:nvSpPr>
            <p:cNvPr id="414" name="Google Shape;414;p48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8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8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8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8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48"/>
          <p:cNvSpPr txBox="1"/>
          <p:nvPr>
            <p:ph idx="1" type="subTitle"/>
          </p:nvPr>
        </p:nvSpPr>
        <p:spPr>
          <a:xfrm>
            <a:off x="4992017" y="2689641"/>
            <a:ext cx="3811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423" name="Google Shape;423;p48"/>
          <p:cNvCxnSpPr/>
          <p:nvPr/>
        </p:nvCxnSpPr>
        <p:spPr>
          <a:xfrm>
            <a:off x="4570672" y="1975219"/>
            <a:ext cx="0" cy="119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48"/>
          <p:cNvSpPr txBox="1"/>
          <p:nvPr>
            <p:ph idx="2" type="body"/>
          </p:nvPr>
        </p:nvSpPr>
        <p:spPr>
          <a:xfrm>
            <a:off x="3015769" y="4606215"/>
            <a:ext cx="3138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57375" lIns="57375" spcFirstLastPara="1" rIns="57375" wrap="square" tIns="57375">
            <a:noAutofit/>
          </a:bodyPr>
          <a:lstStyle>
            <a:lvl1pPr indent="-2794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Branco">
  <p:cSld name="BLANK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9"/>
          <p:cNvPicPr preferRelativeResize="0"/>
          <p:nvPr/>
        </p:nvPicPr>
        <p:blipFill rotWithShape="1">
          <a:blip r:embed="rId2">
            <a:alphaModFix/>
          </a:blip>
          <a:srcRect b="0" l="347" r="357" t="0"/>
          <a:stretch/>
        </p:blipFill>
        <p:spPr>
          <a:xfrm>
            <a:off x="-123871" y="-49922"/>
            <a:ext cx="9252625" cy="519911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9"/>
          <p:cNvSpPr txBox="1"/>
          <p:nvPr>
            <p:ph type="title"/>
          </p:nvPr>
        </p:nvSpPr>
        <p:spPr>
          <a:xfrm>
            <a:off x="4992015" y="1437047"/>
            <a:ext cx="3811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428" name="Google Shape;428;p49"/>
          <p:cNvGrpSpPr/>
          <p:nvPr/>
        </p:nvGrpSpPr>
        <p:grpSpPr>
          <a:xfrm>
            <a:off x="1617850" y="2168276"/>
            <a:ext cx="2496741" cy="806855"/>
            <a:chOff x="238125" y="1690175"/>
            <a:chExt cx="7143750" cy="2334650"/>
          </a:xfrm>
        </p:grpSpPr>
        <p:sp>
          <p:nvSpPr>
            <p:cNvPr id="429" name="Google Shape;429;p49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9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9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9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9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49"/>
          <p:cNvSpPr txBox="1"/>
          <p:nvPr>
            <p:ph idx="1" type="subTitle"/>
          </p:nvPr>
        </p:nvSpPr>
        <p:spPr>
          <a:xfrm>
            <a:off x="4992017" y="2689641"/>
            <a:ext cx="3811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38" name="Google Shape;438;p49"/>
          <p:cNvCxnSpPr/>
          <p:nvPr/>
        </p:nvCxnSpPr>
        <p:spPr>
          <a:xfrm>
            <a:off x="4575442" y="1975219"/>
            <a:ext cx="0" cy="119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49"/>
          <p:cNvSpPr txBox="1"/>
          <p:nvPr>
            <p:ph idx="2" type="body"/>
          </p:nvPr>
        </p:nvSpPr>
        <p:spPr>
          <a:xfrm>
            <a:off x="3015769" y="4606215"/>
            <a:ext cx="3138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57375" lIns="57375" spcFirstLastPara="1" rIns="57375" wrap="square" tIns="57375">
            <a:noAutofit/>
          </a:bodyPr>
          <a:lstStyle>
            <a:lvl1pPr indent="-2794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o degradê">
  <p:cSld name="CUSTOM_6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8000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0"/>
          <p:cNvSpPr txBox="1"/>
          <p:nvPr>
            <p:ph idx="12" type="sldNum"/>
          </p:nvPr>
        </p:nvSpPr>
        <p:spPr>
          <a:xfrm>
            <a:off x="8784268" y="4810113"/>
            <a:ext cx="2289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43" name="Google Shape;443;p50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444" name="Google Shape;444;p50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50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sz="45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+ texto 1">
  <p:cSld name="CUSTOM_2_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2" type="title"/>
          </p:nvPr>
        </p:nvSpPr>
        <p:spPr>
          <a:xfrm>
            <a:off x="358975" y="266282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Only">
  <p:cSld name="TITLE_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6" name="Google Shape;456;p53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7" name="Google Shape;457;p5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1">
  <p:cSld name="CUSTOM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54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461" name="Google Shape;461;p54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4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5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Frase única 20 px">
  <p:cSld name="CUSTOM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/>
          <p:nvPr/>
        </p:nvSpPr>
        <p:spPr>
          <a:xfrm>
            <a:off x="-7975" y="-7975"/>
            <a:ext cx="9152400" cy="51516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55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467" name="Google Shape;467;p55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5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55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Branco">
  <p:cSld name="BLANK_1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6"/>
          <p:cNvPicPr preferRelativeResize="0"/>
          <p:nvPr/>
        </p:nvPicPr>
        <p:blipFill rotWithShape="1">
          <a:blip r:embed="rId2">
            <a:alphaModFix/>
          </a:blip>
          <a:srcRect b="38" l="0" r="0" t="39"/>
          <a:stretch/>
        </p:blipFill>
        <p:spPr>
          <a:xfrm>
            <a:off x="-123871" y="-49922"/>
            <a:ext cx="9252623" cy="5199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6"/>
          <p:cNvGrpSpPr/>
          <p:nvPr/>
        </p:nvGrpSpPr>
        <p:grpSpPr>
          <a:xfrm>
            <a:off x="1487200" y="2168276"/>
            <a:ext cx="2496741" cy="806855"/>
            <a:chOff x="238125" y="1690175"/>
            <a:chExt cx="7143750" cy="2334650"/>
          </a:xfrm>
        </p:grpSpPr>
        <p:sp>
          <p:nvSpPr>
            <p:cNvPr id="473" name="Google Shape;473;p56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6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1" name="Google Shape;481;p56"/>
          <p:cNvCxnSpPr/>
          <p:nvPr/>
        </p:nvCxnSpPr>
        <p:spPr>
          <a:xfrm>
            <a:off x="4575442" y="1975219"/>
            <a:ext cx="0" cy="119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QR Code">
  <p:cSld name="TITLE_1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57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484" name="Google Shape;484;p57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7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7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7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7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7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7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7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57"/>
          <p:cNvSpPr txBox="1"/>
          <p:nvPr>
            <p:ph idx="12" type="sldNum"/>
          </p:nvPr>
        </p:nvSpPr>
        <p:spPr>
          <a:xfrm>
            <a:off x="8784268" y="4810113"/>
            <a:ext cx="2289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3" name="Google Shape;493;p57"/>
          <p:cNvSpPr txBox="1"/>
          <p:nvPr>
            <p:ph idx="1" type="subTitle"/>
          </p:nvPr>
        </p:nvSpPr>
        <p:spPr>
          <a:xfrm>
            <a:off x="1835650" y="3726625"/>
            <a:ext cx="26436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4" name="Google Shape;494;p57"/>
          <p:cNvSpPr/>
          <p:nvPr/>
        </p:nvSpPr>
        <p:spPr>
          <a:xfrm>
            <a:off x="363400" y="3731358"/>
            <a:ext cx="980700" cy="1069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657225" rotWithShape="0" algn="bl" dir="10200000" dist="9525">
              <a:srgbClr val="000000">
                <a:alpha val="8627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88594" y="1053811"/>
            <a:ext cx="1595891" cy="299901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7"/>
          <p:cNvSpPr txBox="1"/>
          <p:nvPr>
            <p:ph idx="2" type="body"/>
          </p:nvPr>
        </p:nvSpPr>
        <p:spPr>
          <a:xfrm>
            <a:off x="358975" y="3195325"/>
            <a:ext cx="646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8" name="Google Shape;498;p57"/>
          <p:cNvSpPr/>
          <p:nvPr/>
        </p:nvSpPr>
        <p:spPr>
          <a:xfrm>
            <a:off x="8397550" y="236850"/>
            <a:ext cx="466500" cy="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+ texto 1">
  <p:cSld name="CUSTOM_2_3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1" name="Google Shape;501;p58"/>
          <p:cNvSpPr txBox="1"/>
          <p:nvPr>
            <p:ph idx="2" type="title"/>
          </p:nvPr>
        </p:nvSpPr>
        <p:spPr>
          <a:xfrm>
            <a:off x="358975" y="266282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2" name="Google Shape;502;p5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única 20 px">
  <p:cSld name="CUSTOM_2_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5" name="Google Shape;505;p5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única 20 px vertical">
  <p:cSld name="CUSTOM_2_2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/>
          <p:nvPr>
            <p:ph type="title"/>
          </p:nvPr>
        </p:nvSpPr>
        <p:spPr>
          <a:xfrm>
            <a:off x="358975" y="895275"/>
            <a:ext cx="41202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8" name="Google Shape;508;p6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texto vertical">
  <p:cSld name="CUSTOM_5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/>
          <p:nvPr/>
        </p:nvSpPr>
        <p:spPr>
          <a:xfrm>
            <a:off x="-7975" y="-7975"/>
            <a:ext cx="9152400" cy="51516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" name="Google Shape;511;p61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512" name="Google Shape;512;p6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61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5" name="Google Shape;515;p61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Texto horizontal" type="secHead">
  <p:cSld name="SECTION_HEADER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/>
          <p:nvPr/>
        </p:nvSpPr>
        <p:spPr>
          <a:xfrm>
            <a:off x="-7975" y="-7975"/>
            <a:ext cx="9152400" cy="51516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62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519" name="Google Shape;519;p62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2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62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2" name="Google Shape;522;p62"/>
          <p:cNvSpPr txBox="1"/>
          <p:nvPr>
            <p:ph idx="2" type="title"/>
          </p:nvPr>
        </p:nvSpPr>
        <p:spPr>
          <a:xfrm>
            <a:off x="358975" y="266282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única 20 px">
  <p:cSld name="CUSTOM_2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2 colunas">
  <p:cSld name="TITLE_ONLY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/>
          <p:nvPr/>
        </p:nvSpPr>
        <p:spPr>
          <a:xfrm>
            <a:off x="-7975" y="-7975"/>
            <a:ext cx="9152400" cy="51516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3"/>
          <p:cNvSpPr txBox="1"/>
          <p:nvPr>
            <p:ph type="title"/>
          </p:nvPr>
        </p:nvSpPr>
        <p:spPr>
          <a:xfrm>
            <a:off x="358975" y="359925"/>
            <a:ext cx="801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6" name="Google Shape;526;p6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7" name="Google Shape;527;p63"/>
          <p:cNvSpPr txBox="1"/>
          <p:nvPr>
            <p:ph idx="1" type="body"/>
          </p:nvPr>
        </p:nvSpPr>
        <p:spPr>
          <a:xfrm>
            <a:off x="358975" y="1421575"/>
            <a:ext cx="41202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28" name="Google Shape;528;p63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529" name="Google Shape;529;p63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63"/>
          <p:cNvSpPr txBox="1"/>
          <p:nvPr>
            <p:ph idx="2" type="body"/>
          </p:nvPr>
        </p:nvSpPr>
        <p:spPr>
          <a:xfrm>
            <a:off x="4659500" y="1421575"/>
            <a:ext cx="41202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2" name="Google Shape;532;p63"/>
          <p:cNvSpPr txBox="1"/>
          <p:nvPr>
            <p:ph idx="3" type="title"/>
          </p:nvPr>
        </p:nvSpPr>
        <p:spPr>
          <a:xfrm>
            <a:off x="358975" y="895275"/>
            <a:ext cx="4120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3" name="Google Shape;533;p63"/>
          <p:cNvSpPr txBox="1"/>
          <p:nvPr>
            <p:ph idx="4" type="title"/>
          </p:nvPr>
        </p:nvSpPr>
        <p:spPr>
          <a:xfrm>
            <a:off x="4659500" y="895275"/>
            <a:ext cx="4125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1 Coluna 1">
  <p:cSld name="TITLE_ONLY_1_3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/>
          <p:nvPr/>
        </p:nvSpPr>
        <p:spPr>
          <a:xfrm>
            <a:off x="-7975" y="-7975"/>
            <a:ext cx="9152400" cy="51516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4"/>
          <p:cNvSpPr txBox="1"/>
          <p:nvPr>
            <p:ph type="title"/>
          </p:nvPr>
        </p:nvSpPr>
        <p:spPr>
          <a:xfrm>
            <a:off x="342425" y="349425"/>
            <a:ext cx="80361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7" name="Google Shape;537;p6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358975" y="895275"/>
            <a:ext cx="84255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39" name="Google Shape;539;p64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540" name="Google Shape;540;p64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4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centralizado + texto em coluna">
  <p:cSld name="BLANK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4" name="Google Shape;544;p65"/>
          <p:cNvSpPr txBox="1"/>
          <p:nvPr>
            <p:ph type="title"/>
          </p:nvPr>
        </p:nvSpPr>
        <p:spPr>
          <a:xfrm>
            <a:off x="852850" y="359575"/>
            <a:ext cx="7438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5" name="Google Shape;545;p65"/>
          <p:cNvSpPr txBox="1"/>
          <p:nvPr>
            <p:ph idx="2" type="title"/>
          </p:nvPr>
        </p:nvSpPr>
        <p:spPr>
          <a:xfrm>
            <a:off x="3589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" name="Google Shape;546;p65"/>
          <p:cNvSpPr txBox="1"/>
          <p:nvPr>
            <p:ph idx="1" type="body"/>
          </p:nvPr>
        </p:nvSpPr>
        <p:spPr>
          <a:xfrm>
            <a:off x="3588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7" name="Google Shape;547;p65"/>
          <p:cNvSpPr txBox="1"/>
          <p:nvPr>
            <p:ph idx="3" type="title"/>
          </p:nvPr>
        </p:nvSpPr>
        <p:spPr>
          <a:xfrm>
            <a:off x="25099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p65"/>
          <p:cNvSpPr txBox="1"/>
          <p:nvPr>
            <p:ph idx="4" type="body"/>
          </p:nvPr>
        </p:nvSpPr>
        <p:spPr>
          <a:xfrm>
            <a:off x="25098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9" name="Google Shape;549;p65"/>
          <p:cNvSpPr txBox="1"/>
          <p:nvPr>
            <p:ph idx="5" type="title"/>
          </p:nvPr>
        </p:nvSpPr>
        <p:spPr>
          <a:xfrm>
            <a:off x="46608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65"/>
          <p:cNvSpPr txBox="1"/>
          <p:nvPr>
            <p:ph idx="6" type="body"/>
          </p:nvPr>
        </p:nvSpPr>
        <p:spPr>
          <a:xfrm>
            <a:off x="46607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1" name="Google Shape;551;p65"/>
          <p:cNvSpPr txBox="1"/>
          <p:nvPr>
            <p:ph idx="7" type="title"/>
          </p:nvPr>
        </p:nvSpPr>
        <p:spPr>
          <a:xfrm>
            <a:off x="68118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65"/>
          <p:cNvSpPr txBox="1"/>
          <p:nvPr>
            <p:ph idx="8" type="body"/>
          </p:nvPr>
        </p:nvSpPr>
        <p:spPr>
          <a:xfrm>
            <a:off x="68117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3" name="Google Shape;553;p65"/>
          <p:cNvSpPr txBox="1"/>
          <p:nvPr>
            <p:ph idx="9" type="title"/>
          </p:nvPr>
        </p:nvSpPr>
        <p:spPr>
          <a:xfrm>
            <a:off x="3589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65"/>
          <p:cNvSpPr txBox="1"/>
          <p:nvPr>
            <p:ph idx="13" type="body"/>
          </p:nvPr>
        </p:nvSpPr>
        <p:spPr>
          <a:xfrm>
            <a:off x="3588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5" name="Google Shape;555;p65"/>
          <p:cNvSpPr txBox="1"/>
          <p:nvPr>
            <p:ph idx="14" type="title"/>
          </p:nvPr>
        </p:nvSpPr>
        <p:spPr>
          <a:xfrm>
            <a:off x="25099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65"/>
          <p:cNvSpPr txBox="1"/>
          <p:nvPr>
            <p:ph idx="15" type="body"/>
          </p:nvPr>
        </p:nvSpPr>
        <p:spPr>
          <a:xfrm>
            <a:off x="25098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7" name="Google Shape;557;p65"/>
          <p:cNvSpPr txBox="1"/>
          <p:nvPr>
            <p:ph idx="16" type="title"/>
          </p:nvPr>
        </p:nvSpPr>
        <p:spPr>
          <a:xfrm>
            <a:off x="46608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8" name="Google Shape;558;p65"/>
          <p:cNvSpPr txBox="1"/>
          <p:nvPr>
            <p:ph idx="17" type="body"/>
          </p:nvPr>
        </p:nvSpPr>
        <p:spPr>
          <a:xfrm>
            <a:off x="46607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9" name="Google Shape;559;p65"/>
          <p:cNvSpPr txBox="1"/>
          <p:nvPr>
            <p:ph idx="18" type="title"/>
          </p:nvPr>
        </p:nvSpPr>
        <p:spPr>
          <a:xfrm>
            <a:off x="68118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65"/>
          <p:cNvSpPr txBox="1"/>
          <p:nvPr>
            <p:ph idx="19" type="body"/>
          </p:nvPr>
        </p:nvSpPr>
        <p:spPr>
          <a:xfrm>
            <a:off x="68117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a esquerda + texto em coluna">
  <p:cSld name="BLANK_1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3" name="Google Shape;563;p66"/>
          <p:cNvSpPr txBox="1"/>
          <p:nvPr>
            <p:ph type="title"/>
          </p:nvPr>
        </p:nvSpPr>
        <p:spPr>
          <a:xfrm>
            <a:off x="358975" y="359575"/>
            <a:ext cx="79323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4" name="Google Shape;564;p66"/>
          <p:cNvSpPr txBox="1"/>
          <p:nvPr>
            <p:ph idx="2" type="title"/>
          </p:nvPr>
        </p:nvSpPr>
        <p:spPr>
          <a:xfrm>
            <a:off x="3589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p66"/>
          <p:cNvSpPr txBox="1"/>
          <p:nvPr>
            <p:ph idx="1" type="body"/>
          </p:nvPr>
        </p:nvSpPr>
        <p:spPr>
          <a:xfrm>
            <a:off x="3588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6" name="Google Shape;566;p66"/>
          <p:cNvSpPr txBox="1"/>
          <p:nvPr>
            <p:ph idx="3" type="title"/>
          </p:nvPr>
        </p:nvSpPr>
        <p:spPr>
          <a:xfrm>
            <a:off x="25099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66"/>
          <p:cNvSpPr txBox="1"/>
          <p:nvPr>
            <p:ph idx="4" type="body"/>
          </p:nvPr>
        </p:nvSpPr>
        <p:spPr>
          <a:xfrm>
            <a:off x="25098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8" name="Google Shape;568;p66"/>
          <p:cNvSpPr txBox="1"/>
          <p:nvPr>
            <p:ph idx="5" type="title"/>
          </p:nvPr>
        </p:nvSpPr>
        <p:spPr>
          <a:xfrm>
            <a:off x="46608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p66"/>
          <p:cNvSpPr txBox="1"/>
          <p:nvPr>
            <p:ph idx="6" type="body"/>
          </p:nvPr>
        </p:nvSpPr>
        <p:spPr>
          <a:xfrm>
            <a:off x="46607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0" name="Google Shape;570;p66"/>
          <p:cNvSpPr txBox="1"/>
          <p:nvPr>
            <p:ph idx="7" type="title"/>
          </p:nvPr>
        </p:nvSpPr>
        <p:spPr>
          <a:xfrm>
            <a:off x="68118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p66"/>
          <p:cNvSpPr txBox="1"/>
          <p:nvPr>
            <p:ph idx="8" type="body"/>
          </p:nvPr>
        </p:nvSpPr>
        <p:spPr>
          <a:xfrm>
            <a:off x="68117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2" name="Google Shape;572;p66"/>
          <p:cNvSpPr txBox="1"/>
          <p:nvPr>
            <p:ph idx="9" type="title"/>
          </p:nvPr>
        </p:nvSpPr>
        <p:spPr>
          <a:xfrm>
            <a:off x="3589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66"/>
          <p:cNvSpPr txBox="1"/>
          <p:nvPr>
            <p:ph idx="13" type="body"/>
          </p:nvPr>
        </p:nvSpPr>
        <p:spPr>
          <a:xfrm>
            <a:off x="3588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4" name="Google Shape;574;p66"/>
          <p:cNvSpPr txBox="1"/>
          <p:nvPr>
            <p:ph idx="14" type="title"/>
          </p:nvPr>
        </p:nvSpPr>
        <p:spPr>
          <a:xfrm>
            <a:off x="25099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66"/>
          <p:cNvSpPr txBox="1"/>
          <p:nvPr>
            <p:ph idx="15" type="body"/>
          </p:nvPr>
        </p:nvSpPr>
        <p:spPr>
          <a:xfrm>
            <a:off x="25098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6" name="Google Shape;576;p66"/>
          <p:cNvSpPr txBox="1"/>
          <p:nvPr>
            <p:ph idx="16" type="title"/>
          </p:nvPr>
        </p:nvSpPr>
        <p:spPr>
          <a:xfrm>
            <a:off x="46608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66"/>
          <p:cNvSpPr txBox="1"/>
          <p:nvPr>
            <p:ph idx="17" type="body"/>
          </p:nvPr>
        </p:nvSpPr>
        <p:spPr>
          <a:xfrm>
            <a:off x="46607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8" name="Google Shape;578;p66"/>
          <p:cNvSpPr txBox="1"/>
          <p:nvPr>
            <p:ph idx="18" type="title"/>
          </p:nvPr>
        </p:nvSpPr>
        <p:spPr>
          <a:xfrm>
            <a:off x="68118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66"/>
          <p:cNvSpPr txBox="1"/>
          <p:nvPr>
            <p:ph idx="19" type="body"/>
          </p:nvPr>
        </p:nvSpPr>
        <p:spPr>
          <a:xfrm>
            <a:off x="68117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2">
  <p:cSld name="CUSTOM_1_3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Frase única vertical">
  <p:cSld name="CUSTOM_4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8"/>
          <p:cNvSpPr txBox="1"/>
          <p:nvPr>
            <p:ph type="title"/>
          </p:nvPr>
        </p:nvSpPr>
        <p:spPr>
          <a:xfrm>
            <a:off x="363400" y="349425"/>
            <a:ext cx="4109100" cy="44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86" name="Google Shape;586;p68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587" name="Google Shape;587;p68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8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/75 vetical">
  <p:cSld name="TITLE_AND_BODY_1_5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/>
          <p:nvPr/>
        </p:nvSpPr>
        <p:spPr>
          <a:xfrm>
            <a:off x="2508650" y="0"/>
            <a:ext cx="66354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9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592" name="Google Shape;592;p69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9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4" name="Google Shape;594;p69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 1">
  <p:cSld name="TITLE_ONLY_1_5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1"/>
          <p:cNvSpPr/>
          <p:nvPr/>
        </p:nvSpPr>
        <p:spPr>
          <a:xfrm>
            <a:off x="98" y="0"/>
            <a:ext cx="9144000" cy="22107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1"/>
          <p:cNvSpPr txBox="1"/>
          <p:nvPr>
            <p:ph type="title"/>
          </p:nvPr>
        </p:nvSpPr>
        <p:spPr>
          <a:xfrm>
            <a:off x="344957" y="338906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None/>
              <a:defRPr b="0" i="0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None/>
              <a:defRPr b="0" i="0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None/>
              <a:defRPr b="0" i="0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None/>
              <a:defRPr b="0" i="0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None/>
              <a:defRPr b="0" i="0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None/>
              <a:defRPr b="0" i="0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None/>
              <a:defRPr b="0" i="0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None/>
              <a:defRPr b="0" i="0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02" name="Google Shape;602;p71"/>
          <p:cNvSpPr txBox="1"/>
          <p:nvPr>
            <p:ph idx="1" type="subTitle"/>
          </p:nvPr>
        </p:nvSpPr>
        <p:spPr>
          <a:xfrm>
            <a:off x="344957" y="556609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03" name="Google Shape;603;p71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604" name="Google Shape;604;p7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71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an Blank">
  <p:cSld name="1_Lean Blank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idx="12" type="sldNum"/>
          </p:nvPr>
        </p:nvSpPr>
        <p:spPr>
          <a:xfrm>
            <a:off x="0" y="4539532"/>
            <a:ext cx="75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9" name="Google Shape;609;p72"/>
          <p:cNvSpPr txBox="1"/>
          <p:nvPr>
            <p:ph idx="1" type="body"/>
          </p:nvPr>
        </p:nvSpPr>
        <p:spPr>
          <a:xfrm>
            <a:off x="1196578" y="411956"/>
            <a:ext cx="2970600" cy="44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b="0" i="0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625">
          <p15:clr>
            <a:srgbClr val="FBAE40"/>
          </p15:clr>
        </p15:guide>
        <p15:guide id="3" pos="3135">
          <p15:clr>
            <a:srgbClr val="FBAE40"/>
          </p15:clr>
        </p15:guide>
        <p15:guide id="4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única 20 px vertical">
  <p:cSld name="CUSTOM_2_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358975" y="895275"/>
            <a:ext cx="41202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 1 1">
  <p:cSld name="TITLE_ONLY_2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"/>
          <p:cNvSpPr txBox="1"/>
          <p:nvPr>
            <p:ph type="title"/>
          </p:nvPr>
        </p:nvSpPr>
        <p:spPr>
          <a:xfrm>
            <a:off x="339673" y="338906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 SemiBold"/>
              <a:buNone/>
              <a:defRPr b="0" i="0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 SemiBold"/>
              <a:buNone/>
              <a:defRPr b="0" i="0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 SemiBold"/>
              <a:buNone/>
              <a:defRPr b="0" i="0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 SemiBold"/>
              <a:buNone/>
              <a:defRPr b="0" i="0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 SemiBold"/>
              <a:buNone/>
              <a:defRPr b="0" i="0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 SemiBold"/>
              <a:buNone/>
              <a:defRPr b="0" i="0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 SemiBold"/>
              <a:buNone/>
              <a:defRPr b="0" i="0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 SemiBold"/>
              <a:buNone/>
              <a:defRPr b="0" i="0" sz="11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12" name="Google Shape;612;p73"/>
          <p:cNvSpPr txBox="1"/>
          <p:nvPr>
            <p:ph idx="1" type="subTitle"/>
          </p:nvPr>
        </p:nvSpPr>
        <p:spPr>
          <a:xfrm>
            <a:off x="339673" y="600500"/>
            <a:ext cx="80388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3" name="Google Shape;613;p73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2 Cards 2">
  <p:cSld name="CUSTOM_1_2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616" name="Google Shape;616;p74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617" name="Google Shape;617;p74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4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7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>
            <a:lvl1pPr lvl="0" rtl="0" algn="ctr">
              <a:buNone/>
              <a:defRPr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buNone/>
              <a:defRPr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buNone/>
              <a:defRPr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buNone/>
              <a:defRPr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buNone/>
              <a:defRPr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buNone/>
              <a:defRPr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buNone/>
              <a:defRPr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buNone/>
              <a:defRPr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buNone/>
              <a:defRPr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">
  <p:cSld name="TITLE_ONLY_1_4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5"/>
          <p:cNvSpPr txBox="1"/>
          <p:nvPr>
            <p:ph type="title"/>
          </p:nvPr>
        </p:nvSpPr>
        <p:spPr>
          <a:xfrm>
            <a:off x="339673" y="338906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22" name="Google Shape;622;p75"/>
          <p:cNvSpPr txBox="1"/>
          <p:nvPr>
            <p:ph idx="1" type="subTitle"/>
          </p:nvPr>
        </p:nvSpPr>
        <p:spPr>
          <a:xfrm>
            <a:off x="339673" y="600500"/>
            <a:ext cx="80388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75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>
            <a:lvl1pPr lvl="0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QR Code 1">
  <p:cSld name="TITLE_1_1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6"/>
          <p:cNvSpPr/>
          <p:nvPr/>
        </p:nvSpPr>
        <p:spPr>
          <a:xfrm>
            <a:off x="272400" y="4927175"/>
            <a:ext cx="793200" cy="1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6"/>
          <p:cNvSpPr txBox="1"/>
          <p:nvPr>
            <p:ph idx="1" type="subTitle"/>
          </p:nvPr>
        </p:nvSpPr>
        <p:spPr>
          <a:xfrm>
            <a:off x="1835650" y="4622500"/>
            <a:ext cx="26436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b="1" sz="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b="1" sz="7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b="1" sz="7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b="1" sz="7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b="1" sz="7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b="1" sz="7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b="1" sz="7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b="1" sz="7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Montserrat"/>
              <a:buNone/>
              <a:defRPr b="1" sz="7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8" name="Google Shape;628;p76"/>
          <p:cNvSpPr/>
          <p:nvPr/>
        </p:nvSpPr>
        <p:spPr>
          <a:xfrm>
            <a:off x="363400" y="3731358"/>
            <a:ext cx="980700" cy="1069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657225" rotWithShape="0" algn="bl" dir="10200000" dist="9525">
              <a:srgbClr val="000000">
                <a:alpha val="9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76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0" name="Google Shape;630;p76"/>
          <p:cNvSpPr txBox="1"/>
          <p:nvPr>
            <p:ph idx="2" type="body"/>
          </p:nvPr>
        </p:nvSpPr>
        <p:spPr>
          <a:xfrm>
            <a:off x="358975" y="3195325"/>
            <a:ext cx="646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31" name="Google Shape;631;p76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632" name="Google Shape;632;p76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3" name="Google Shape;633;p76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4" name="Google Shape;634;p76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5" name="Google Shape;635;p76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6" name="Google Shape;636;p76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7" name="Google Shape;637;p76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8" name="Google Shape;638;p76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76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 2">
  <p:cSld name="TITLE_ONLY_1_7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7"/>
          <p:cNvSpPr/>
          <p:nvPr/>
        </p:nvSpPr>
        <p:spPr>
          <a:xfrm>
            <a:off x="98" y="0"/>
            <a:ext cx="9144000" cy="22107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7"/>
          <p:cNvSpPr txBox="1"/>
          <p:nvPr>
            <p:ph type="title"/>
          </p:nvPr>
        </p:nvSpPr>
        <p:spPr>
          <a:xfrm>
            <a:off x="344957" y="338906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SemiBold"/>
              <a:buNone/>
              <a:defRPr sz="11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SemiBold"/>
              <a:buNone/>
              <a:defRPr sz="11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SemiBold"/>
              <a:buNone/>
              <a:defRPr sz="11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SemiBold"/>
              <a:buNone/>
              <a:defRPr sz="11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SemiBold"/>
              <a:buNone/>
              <a:defRPr sz="11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SemiBold"/>
              <a:buNone/>
              <a:defRPr sz="11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SemiBold"/>
              <a:buNone/>
              <a:defRPr sz="11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SemiBold"/>
              <a:buNone/>
              <a:defRPr sz="11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43" name="Google Shape;643;p77"/>
          <p:cNvSpPr txBox="1"/>
          <p:nvPr>
            <p:ph idx="1" type="subTitle"/>
          </p:nvPr>
        </p:nvSpPr>
        <p:spPr>
          <a:xfrm>
            <a:off x="344957" y="556609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44" name="Google Shape;644;p77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645" name="Google Shape;645;p77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7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77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>
            <a:lvl1pPr lvl="0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5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">
  <p:cSld name="TITLE_1_2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78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650" name="Google Shape;650;p78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8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8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8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8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8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8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8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78"/>
          <p:cNvSpPr txBox="1"/>
          <p:nvPr>
            <p:ph idx="12" type="sldNum"/>
          </p:nvPr>
        </p:nvSpPr>
        <p:spPr>
          <a:xfrm>
            <a:off x="8784268" y="4810113"/>
            <a:ext cx="2289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9" name="Google Shape;659;p78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p78"/>
          <p:cNvSpPr txBox="1"/>
          <p:nvPr>
            <p:ph idx="1" type="subTitle"/>
          </p:nvPr>
        </p:nvSpPr>
        <p:spPr>
          <a:xfrm>
            <a:off x="358975" y="4104350"/>
            <a:ext cx="41199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1" name="Google Shape;661;p78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2" name="Google Shape;662;p78"/>
          <p:cNvSpPr/>
          <p:nvPr/>
        </p:nvSpPr>
        <p:spPr>
          <a:xfrm>
            <a:off x="8304250" y="86125"/>
            <a:ext cx="480300" cy="5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88594" y="1053811"/>
            <a:ext cx="1595891" cy="299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+ texto">
  <p:cSld name="CUSTOM_2_4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9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6" name="Google Shape;666;p79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7" name="Google Shape;667;p7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>
            <a:lvl1pPr lvl="0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+ texto 2">
  <p:cSld name="CUSTOM_2_5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0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0" name="Google Shape;670;p80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1" name="Google Shape;671;p8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>
            <a:lvl1pPr lvl="0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/70 horizontal">
  <p:cSld name="TITLE_ONLY_1_2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1"/>
          <p:cNvSpPr/>
          <p:nvPr/>
        </p:nvSpPr>
        <p:spPr>
          <a:xfrm>
            <a:off x="100" y="0"/>
            <a:ext cx="9144000" cy="19554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81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675" name="Google Shape;675;p8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8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>
            <a:lvl1pPr lvl="0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buNone/>
              <a:defRPr sz="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Only">
  <p:cSld name="TITLE_ONL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6" name="Google Shape;686;p83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7" name="Google Shape;687;p8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texto vertical">
  <p:cSld name="CUSTOM_5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9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67" name="Google Shape;67;p9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9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9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">
  <p:cSld name="TITLE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4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1" name="Google Shape;691;p84"/>
          <p:cNvSpPr txBox="1"/>
          <p:nvPr>
            <p:ph idx="1" type="subTitle"/>
          </p:nvPr>
        </p:nvSpPr>
        <p:spPr>
          <a:xfrm>
            <a:off x="368325" y="4622500"/>
            <a:ext cx="41199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2" name="Google Shape;692;p84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3" name="Google Shape;693;p84"/>
          <p:cNvSpPr/>
          <p:nvPr/>
        </p:nvSpPr>
        <p:spPr>
          <a:xfrm>
            <a:off x="272400" y="4863100"/>
            <a:ext cx="793200" cy="1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4" name="Google Shape;694;p84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695" name="Google Shape;695;p84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84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84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84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84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4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4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4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QR Code">
  <p:cSld name="TITLE_1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0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5"/>
          <p:cNvSpPr/>
          <p:nvPr/>
        </p:nvSpPr>
        <p:spPr>
          <a:xfrm>
            <a:off x="272400" y="4927175"/>
            <a:ext cx="793200" cy="1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85"/>
          <p:cNvSpPr txBox="1"/>
          <p:nvPr>
            <p:ph idx="1" type="subTitle"/>
          </p:nvPr>
        </p:nvSpPr>
        <p:spPr>
          <a:xfrm>
            <a:off x="1835650" y="4622500"/>
            <a:ext cx="26436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"/>
              <a:buNone/>
              <a:def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7" name="Google Shape;707;p85"/>
          <p:cNvSpPr/>
          <p:nvPr/>
        </p:nvSpPr>
        <p:spPr>
          <a:xfrm>
            <a:off x="363400" y="3731358"/>
            <a:ext cx="980700" cy="1069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657225" rotWithShape="0" algn="bl" dir="10200000" dist="9525">
              <a:srgbClr val="000000">
                <a:alpha val="8627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85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9" name="Google Shape;709;p85"/>
          <p:cNvSpPr txBox="1"/>
          <p:nvPr>
            <p:ph idx="2" type="body"/>
          </p:nvPr>
        </p:nvSpPr>
        <p:spPr>
          <a:xfrm>
            <a:off x="358975" y="3195325"/>
            <a:ext cx="646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710" name="Google Shape;710;p85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711" name="Google Shape;711;p85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85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85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85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85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85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85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85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+ texto">
  <p:cSld name="CUSTOM_2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6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1" name="Google Shape;721;p86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2" name="Google Shape;722;p8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+ texto 1">
  <p:cSld name="CUSTOM_2_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7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5" name="Google Shape;725;p87"/>
          <p:cNvSpPr txBox="1"/>
          <p:nvPr>
            <p:ph idx="2" type="title"/>
          </p:nvPr>
        </p:nvSpPr>
        <p:spPr>
          <a:xfrm>
            <a:off x="358975" y="266282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6" name="Google Shape;726;p8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única 20 px">
  <p:cSld name="CUSTOM_2_2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8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9" name="Google Shape;729;p8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BRANCA Frase única 20 px vertical">
  <p:cSld name="CUSTOM_2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9"/>
          <p:cNvSpPr txBox="1"/>
          <p:nvPr>
            <p:ph type="title"/>
          </p:nvPr>
        </p:nvSpPr>
        <p:spPr>
          <a:xfrm>
            <a:off x="358975" y="895275"/>
            <a:ext cx="41202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2" name="Google Shape;732;p8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texto vertical">
  <p:cSld name="CUSTOM_5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90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736" name="Google Shape;736;p90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90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8" name="Google Shape;738;p90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9" name="Google Shape;739;p90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  <a:def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0" name="Google Shape;740;p90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Frase única 20 px">
  <p:cSld name="CUSTOM_5_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3" name="Google Shape;743;p91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744" name="Google Shape;744;p9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9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6" name="Google Shape;746;p91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7" name="Google Shape;747;p91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2 colunas">
  <p:cSld name="TITLE_ONLY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2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92"/>
          <p:cNvSpPr txBox="1"/>
          <p:nvPr>
            <p:ph type="title"/>
          </p:nvPr>
        </p:nvSpPr>
        <p:spPr>
          <a:xfrm>
            <a:off x="358975" y="359925"/>
            <a:ext cx="801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1" name="Google Shape;751;p92"/>
          <p:cNvSpPr txBox="1"/>
          <p:nvPr>
            <p:ph idx="1" type="body"/>
          </p:nvPr>
        </p:nvSpPr>
        <p:spPr>
          <a:xfrm>
            <a:off x="358975" y="1421575"/>
            <a:ext cx="41202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752" name="Google Shape;752;p92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753" name="Google Shape;753;p92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92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5" name="Google Shape;755;p92"/>
          <p:cNvSpPr txBox="1"/>
          <p:nvPr>
            <p:ph idx="2" type="body"/>
          </p:nvPr>
        </p:nvSpPr>
        <p:spPr>
          <a:xfrm>
            <a:off x="4659500" y="1421575"/>
            <a:ext cx="41202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6" name="Google Shape;756;p92"/>
          <p:cNvSpPr txBox="1"/>
          <p:nvPr>
            <p:ph idx="3" type="title"/>
          </p:nvPr>
        </p:nvSpPr>
        <p:spPr>
          <a:xfrm>
            <a:off x="358975" y="895275"/>
            <a:ext cx="4120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7" name="Google Shape;757;p92"/>
          <p:cNvSpPr txBox="1"/>
          <p:nvPr>
            <p:ph idx="4" type="title"/>
          </p:nvPr>
        </p:nvSpPr>
        <p:spPr>
          <a:xfrm>
            <a:off x="4659500" y="895275"/>
            <a:ext cx="4125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8" name="Google Shape;758;p92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1 Coluna 1">
  <p:cSld name="TITLE_ONLY_1_3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3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3"/>
          <p:cNvSpPr txBox="1"/>
          <p:nvPr>
            <p:ph type="title"/>
          </p:nvPr>
        </p:nvSpPr>
        <p:spPr>
          <a:xfrm>
            <a:off x="358975" y="359925"/>
            <a:ext cx="80196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2" name="Google Shape;762;p93"/>
          <p:cNvSpPr txBox="1"/>
          <p:nvPr>
            <p:ph idx="1" type="body"/>
          </p:nvPr>
        </p:nvSpPr>
        <p:spPr>
          <a:xfrm>
            <a:off x="358975" y="895275"/>
            <a:ext cx="84255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763" name="Google Shape;763;p93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764" name="Google Shape;764;p93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93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6" name="Google Shape;766;p93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Frase única 20 px">
  <p:cSld name="CUSTOM_5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0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75" name="Google Shape;75;p10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0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0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/70 horizontal">
  <p:cSld name="TITLE_ONLY_1_2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4"/>
          <p:cNvSpPr/>
          <p:nvPr/>
        </p:nvSpPr>
        <p:spPr>
          <a:xfrm>
            <a:off x="100" y="0"/>
            <a:ext cx="9144000" cy="19554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9" name="Google Shape;769;p94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770" name="Google Shape;770;p94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94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2" name="Google Shape;772;p9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centralizado + texto em coluna">
  <p:cSld name="BLANK_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5" name="Google Shape;775;p95"/>
          <p:cNvSpPr txBox="1"/>
          <p:nvPr>
            <p:ph type="title"/>
          </p:nvPr>
        </p:nvSpPr>
        <p:spPr>
          <a:xfrm>
            <a:off x="852850" y="359575"/>
            <a:ext cx="7438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95"/>
          <p:cNvSpPr txBox="1"/>
          <p:nvPr>
            <p:ph idx="2" type="title"/>
          </p:nvPr>
        </p:nvSpPr>
        <p:spPr>
          <a:xfrm>
            <a:off x="3589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7" name="Google Shape;777;p95"/>
          <p:cNvSpPr txBox="1"/>
          <p:nvPr>
            <p:ph idx="1" type="body"/>
          </p:nvPr>
        </p:nvSpPr>
        <p:spPr>
          <a:xfrm>
            <a:off x="3588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8" name="Google Shape;778;p95"/>
          <p:cNvSpPr txBox="1"/>
          <p:nvPr>
            <p:ph idx="3" type="title"/>
          </p:nvPr>
        </p:nvSpPr>
        <p:spPr>
          <a:xfrm>
            <a:off x="25099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9" name="Google Shape;779;p95"/>
          <p:cNvSpPr txBox="1"/>
          <p:nvPr>
            <p:ph idx="4" type="body"/>
          </p:nvPr>
        </p:nvSpPr>
        <p:spPr>
          <a:xfrm>
            <a:off x="25098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0" name="Google Shape;780;p95"/>
          <p:cNvSpPr txBox="1"/>
          <p:nvPr>
            <p:ph idx="5" type="title"/>
          </p:nvPr>
        </p:nvSpPr>
        <p:spPr>
          <a:xfrm>
            <a:off x="46608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1" name="Google Shape;781;p95"/>
          <p:cNvSpPr txBox="1"/>
          <p:nvPr>
            <p:ph idx="6" type="body"/>
          </p:nvPr>
        </p:nvSpPr>
        <p:spPr>
          <a:xfrm>
            <a:off x="46607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2" name="Google Shape;782;p95"/>
          <p:cNvSpPr txBox="1"/>
          <p:nvPr>
            <p:ph idx="7" type="title"/>
          </p:nvPr>
        </p:nvSpPr>
        <p:spPr>
          <a:xfrm>
            <a:off x="68118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95"/>
          <p:cNvSpPr txBox="1"/>
          <p:nvPr>
            <p:ph idx="8" type="body"/>
          </p:nvPr>
        </p:nvSpPr>
        <p:spPr>
          <a:xfrm>
            <a:off x="68117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4" name="Google Shape;784;p95"/>
          <p:cNvSpPr txBox="1"/>
          <p:nvPr>
            <p:ph idx="9" type="title"/>
          </p:nvPr>
        </p:nvSpPr>
        <p:spPr>
          <a:xfrm>
            <a:off x="3589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5" name="Google Shape;785;p95"/>
          <p:cNvSpPr txBox="1"/>
          <p:nvPr>
            <p:ph idx="13" type="body"/>
          </p:nvPr>
        </p:nvSpPr>
        <p:spPr>
          <a:xfrm>
            <a:off x="3588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6" name="Google Shape;786;p95"/>
          <p:cNvSpPr txBox="1"/>
          <p:nvPr>
            <p:ph idx="14" type="title"/>
          </p:nvPr>
        </p:nvSpPr>
        <p:spPr>
          <a:xfrm>
            <a:off x="25099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95"/>
          <p:cNvSpPr txBox="1"/>
          <p:nvPr>
            <p:ph idx="15" type="body"/>
          </p:nvPr>
        </p:nvSpPr>
        <p:spPr>
          <a:xfrm>
            <a:off x="25098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8" name="Google Shape;788;p95"/>
          <p:cNvSpPr txBox="1"/>
          <p:nvPr>
            <p:ph idx="16" type="title"/>
          </p:nvPr>
        </p:nvSpPr>
        <p:spPr>
          <a:xfrm>
            <a:off x="46608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95"/>
          <p:cNvSpPr txBox="1"/>
          <p:nvPr>
            <p:ph idx="17" type="body"/>
          </p:nvPr>
        </p:nvSpPr>
        <p:spPr>
          <a:xfrm>
            <a:off x="46607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0" name="Google Shape;790;p95"/>
          <p:cNvSpPr txBox="1"/>
          <p:nvPr>
            <p:ph idx="18" type="title"/>
          </p:nvPr>
        </p:nvSpPr>
        <p:spPr>
          <a:xfrm>
            <a:off x="68118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95"/>
          <p:cNvSpPr txBox="1"/>
          <p:nvPr>
            <p:ph idx="19" type="body"/>
          </p:nvPr>
        </p:nvSpPr>
        <p:spPr>
          <a:xfrm>
            <a:off x="68117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a esquerda + texto em coluna">
  <p:cSld name="BLANK_1_2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4" name="Google Shape;794;p96"/>
          <p:cNvSpPr txBox="1"/>
          <p:nvPr>
            <p:ph type="title"/>
          </p:nvPr>
        </p:nvSpPr>
        <p:spPr>
          <a:xfrm>
            <a:off x="358975" y="359575"/>
            <a:ext cx="79323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96"/>
          <p:cNvSpPr txBox="1"/>
          <p:nvPr>
            <p:ph idx="2" type="title"/>
          </p:nvPr>
        </p:nvSpPr>
        <p:spPr>
          <a:xfrm>
            <a:off x="3589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96"/>
          <p:cNvSpPr txBox="1"/>
          <p:nvPr>
            <p:ph idx="1" type="body"/>
          </p:nvPr>
        </p:nvSpPr>
        <p:spPr>
          <a:xfrm>
            <a:off x="3588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7" name="Google Shape;797;p96"/>
          <p:cNvSpPr txBox="1"/>
          <p:nvPr>
            <p:ph idx="3" type="title"/>
          </p:nvPr>
        </p:nvSpPr>
        <p:spPr>
          <a:xfrm>
            <a:off x="25099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96"/>
          <p:cNvSpPr txBox="1"/>
          <p:nvPr>
            <p:ph idx="4" type="body"/>
          </p:nvPr>
        </p:nvSpPr>
        <p:spPr>
          <a:xfrm>
            <a:off x="25098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9" name="Google Shape;799;p96"/>
          <p:cNvSpPr txBox="1"/>
          <p:nvPr>
            <p:ph idx="5" type="title"/>
          </p:nvPr>
        </p:nvSpPr>
        <p:spPr>
          <a:xfrm>
            <a:off x="466087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96"/>
          <p:cNvSpPr txBox="1"/>
          <p:nvPr>
            <p:ph idx="6" type="body"/>
          </p:nvPr>
        </p:nvSpPr>
        <p:spPr>
          <a:xfrm>
            <a:off x="466077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1" name="Google Shape;801;p96"/>
          <p:cNvSpPr txBox="1"/>
          <p:nvPr>
            <p:ph idx="7" type="title"/>
          </p:nvPr>
        </p:nvSpPr>
        <p:spPr>
          <a:xfrm>
            <a:off x="6811825" y="895275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2" name="Google Shape;802;p96"/>
          <p:cNvSpPr txBox="1"/>
          <p:nvPr>
            <p:ph idx="8" type="body"/>
          </p:nvPr>
        </p:nvSpPr>
        <p:spPr>
          <a:xfrm>
            <a:off x="6811725" y="1421575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3" name="Google Shape;803;p96"/>
          <p:cNvSpPr txBox="1"/>
          <p:nvPr>
            <p:ph idx="9" type="title"/>
          </p:nvPr>
        </p:nvSpPr>
        <p:spPr>
          <a:xfrm>
            <a:off x="3589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4" name="Google Shape;804;p96"/>
          <p:cNvSpPr txBox="1"/>
          <p:nvPr>
            <p:ph idx="13" type="body"/>
          </p:nvPr>
        </p:nvSpPr>
        <p:spPr>
          <a:xfrm>
            <a:off x="3588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5" name="Google Shape;805;p96"/>
          <p:cNvSpPr txBox="1"/>
          <p:nvPr>
            <p:ph idx="14" type="title"/>
          </p:nvPr>
        </p:nvSpPr>
        <p:spPr>
          <a:xfrm>
            <a:off x="25099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6" name="Google Shape;806;p96"/>
          <p:cNvSpPr txBox="1"/>
          <p:nvPr>
            <p:ph idx="15" type="body"/>
          </p:nvPr>
        </p:nvSpPr>
        <p:spPr>
          <a:xfrm>
            <a:off x="25098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7" name="Google Shape;807;p96"/>
          <p:cNvSpPr txBox="1"/>
          <p:nvPr>
            <p:ph idx="16" type="title"/>
          </p:nvPr>
        </p:nvSpPr>
        <p:spPr>
          <a:xfrm>
            <a:off x="466087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8" name="Google Shape;808;p96"/>
          <p:cNvSpPr txBox="1"/>
          <p:nvPr>
            <p:ph idx="17" type="body"/>
          </p:nvPr>
        </p:nvSpPr>
        <p:spPr>
          <a:xfrm>
            <a:off x="466077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9" name="Google Shape;809;p96"/>
          <p:cNvSpPr txBox="1"/>
          <p:nvPr>
            <p:ph idx="18" type="title"/>
          </p:nvPr>
        </p:nvSpPr>
        <p:spPr>
          <a:xfrm>
            <a:off x="6811825" y="2667850"/>
            <a:ext cx="1968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  <a:defRPr b="1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96"/>
          <p:cNvSpPr txBox="1"/>
          <p:nvPr>
            <p:ph idx="19" type="body"/>
          </p:nvPr>
        </p:nvSpPr>
        <p:spPr>
          <a:xfrm>
            <a:off x="6811725" y="3194150"/>
            <a:ext cx="196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1">
  <p:cSld name="CUSTOM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3" name="Google Shape;813;p97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814" name="Google Shape;814;p97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97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9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2">
  <p:cSld name="CUSTOM_1_3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0" name="Google Shape;820;p98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PA AZUL - Frase única vertical">
  <p:cSld name="CUSTOM_4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325" y="-24363"/>
            <a:ext cx="9216650" cy="51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99"/>
          <p:cNvSpPr txBox="1"/>
          <p:nvPr>
            <p:ph type="title"/>
          </p:nvPr>
        </p:nvSpPr>
        <p:spPr>
          <a:xfrm>
            <a:off x="363400" y="349425"/>
            <a:ext cx="4109100" cy="44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375" lIns="57375" spcFirstLastPara="1" rIns="57375" wrap="square" tIns="57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824" name="Google Shape;824;p99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825" name="Google Shape;825;p99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99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Google Shape;827;p99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o degradê">
  <p:cSld name="CUSTOM_6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0"/>
          <p:cNvSpPr/>
          <p:nvPr/>
        </p:nvSpPr>
        <p:spPr>
          <a:xfrm>
            <a:off x="5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0BAFF"/>
              </a:gs>
              <a:gs pos="60000">
                <a:srgbClr val="006AFF"/>
              </a:gs>
              <a:gs pos="100000">
                <a:srgbClr val="006AFF"/>
              </a:gs>
            </a:gsLst>
            <a:lin ang="2698631" scaled="0"/>
          </a:gradFill>
          <a:ln>
            <a:noFill/>
          </a:ln>
          <a:effectLst>
            <a:outerShdw blurRad="342900" rotWithShape="0" algn="bl" dir="300000" dist="9525">
              <a:srgbClr val="000000">
                <a:alpha val="7843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00"/>
          <p:cNvSpPr txBox="1"/>
          <p:nvPr>
            <p:ph idx="12" type="sldNum"/>
          </p:nvPr>
        </p:nvSpPr>
        <p:spPr>
          <a:xfrm>
            <a:off x="8784268" y="4810113"/>
            <a:ext cx="2289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831" name="Google Shape;831;p100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832" name="Google Shape;832;p100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00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100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Foto">
  <p:cSld name="BLANK_1_1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Google Shape;837;p101"/>
          <p:cNvGrpSpPr/>
          <p:nvPr/>
        </p:nvGrpSpPr>
        <p:grpSpPr>
          <a:xfrm>
            <a:off x="1487200" y="2168276"/>
            <a:ext cx="2496741" cy="806855"/>
            <a:chOff x="238125" y="1690175"/>
            <a:chExt cx="7143750" cy="2334650"/>
          </a:xfrm>
        </p:grpSpPr>
        <p:sp>
          <p:nvSpPr>
            <p:cNvPr id="838" name="Google Shape;838;p101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01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01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01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01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01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01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01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46" name="Google Shape;846;p101"/>
          <p:cNvCxnSpPr/>
          <p:nvPr/>
        </p:nvCxnSpPr>
        <p:spPr>
          <a:xfrm>
            <a:off x="4575442" y="1975219"/>
            <a:ext cx="0" cy="119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7" name="Google Shape;847;p101"/>
          <p:cNvSpPr txBox="1"/>
          <p:nvPr>
            <p:ph type="title"/>
          </p:nvPr>
        </p:nvSpPr>
        <p:spPr>
          <a:xfrm>
            <a:off x="5157275" y="1699388"/>
            <a:ext cx="2640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0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101"/>
          <p:cNvSpPr txBox="1"/>
          <p:nvPr>
            <p:ph idx="1" type="body"/>
          </p:nvPr>
        </p:nvSpPr>
        <p:spPr>
          <a:xfrm>
            <a:off x="5192075" y="2851163"/>
            <a:ext cx="2112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9" name="Google Shape;849;p101"/>
          <p:cNvSpPr txBox="1"/>
          <p:nvPr>
            <p:ph idx="2" type="subTitle"/>
          </p:nvPr>
        </p:nvSpPr>
        <p:spPr>
          <a:xfrm>
            <a:off x="362700" y="4622500"/>
            <a:ext cx="8425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 - Azul ">
  <p:cSld name="BLANK_1_1_1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5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102"/>
          <p:cNvGrpSpPr/>
          <p:nvPr/>
        </p:nvGrpSpPr>
        <p:grpSpPr>
          <a:xfrm>
            <a:off x="1487200" y="2168276"/>
            <a:ext cx="2496741" cy="806855"/>
            <a:chOff x="238125" y="1690175"/>
            <a:chExt cx="7143750" cy="2334650"/>
          </a:xfrm>
        </p:grpSpPr>
        <p:sp>
          <p:nvSpPr>
            <p:cNvPr id="853" name="Google Shape;853;p102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02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02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02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02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02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02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02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Google Shape;861;p102"/>
          <p:cNvSpPr txBox="1"/>
          <p:nvPr>
            <p:ph type="title"/>
          </p:nvPr>
        </p:nvSpPr>
        <p:spPr>
          <a:xfrm>
            <a:off x="5157275" y="1699388"/>
            <a:ext cx="2640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b="0" i="0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2" name="Google Shape;862;p102"/>
          <p:cNvSpPr txBox="1"/>
          <p:nvPr>
            <p:ph idx="1" type="body"/>
          </p:nvPr>
        </p:nvSpPr>
        <p:spPr>
          <a:xfrm>
            <a:off x="5192075" y="2851163"/>
            <a:ext cx="2112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3" name="Google Shape;863;p102"/>
          <p:cNvSpPr txBox="1"/>
          <p:nvPr>
            <p:ph idx="2" type="subTitle"/>
          </p:nvPr>
        </p:nvSpPr>
        <p:spPr>
          <a:xfrm>
            <a:off x="362700" y="4622500"/>
            <a:ext cx="8425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Principal Azul">
  <p:cSld name="TITLE_1_2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175" y="-15287"/>
            <a:ext cx="9190349" cy="5174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103"/>
          <p:cNvGrpSpPr/>
          <p:nvPr/>
        </p:nvGrpSpPr>
        <p:grpSpPr>
          <a:xfrm>
            <a:off x="368328" y="899865"/>
            <a:ext cx="1064419" cy="349497"/>
            <a:chOff x="238125" y="1690175"/>
            <a:chExt cx="7143750" cy="2334650"/>
          </a:xfrm>
        </p:grpSpPr>
        <p:sp>
          <p:nvSpPr>
            <p:cNvPr id="867" name="Google Shape;867;p103"/>
            <p:cNvSpPr/>
            <p:nvPr/>
          </p:nvSpPr>
          <p:spPr>
            <a:xfrm>
              <a:off x="2910200" y="2080400"/>
              <a:ext cx="828250" cy="1373550"/>
            </a:xfrm>
            <a:custGeom>
              <a:rect b="b" l="l" r="r" t="t"/>
              <a:pathLst>
                <a:path extrusionOk="0" h="54942" w="33130">
                  <a:moveTo>
                    <a:pt x="1" y="1"/>
                  </a:moveTo>
                  <a:lnTo>
                    <a:pt x="1" y="54942"/>
                  </a:lnTo>
                  <a:lnTo>
                    <a:pt x="33129" y="54942"/>
                  </a:lnTo>
                  <a:lnTo>
                    <a:pt x="33129" y="44853"/>
                  </a:lnTo>
                  <a:lnTo>
                    <a:pt x="10430" y="44853"/>
                  </a:lnTo>
                  <a:lnTo>
                    <a:pt x="10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03"/>
            <p:cNvSpPr/>
            <p:nvPr/>
          </p:nvSpPr>
          <p:spPr>
            <a:xfrm>
              <a:off x="3760575" y="2436575"/>
              <a:ext cx="1053175" cy="1032725"/>
            </a:xfrm>
            <a:custGeom>
              <a:rect b="b" l="l" r="r" t="t"/>
              <a:pathLst>
                <a:path extrusionOk="0" h="41309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540" y="9816"/>
                  </a:lnTo>
                  <a:lnTo>
                    <a:pt x="25562" y="10157"/>
                  </a:lnTo>
                  <a:lnTo>
                    <a:pt x="26517" y="10634"/>
                  </a:lnTo>
                  <a:lnTo>
                    <a:pt x="27403" y="11179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92"/>
                  </a:lnTo>
                  <a:lnTo>
                    <a:pt x="30266" y="14179"/>
                  </a:lnTo>
                  <a:lnTo>
                    <a:pt x="30743" y="15133"/>
                  </a:lnTo>
                  <a:lnTo>
                    <a:pt x="31220" y="16087"/>
                  </a:lnTo>
                  <a:lnTo>
                    <a:pt x="31561" y="17178"/>
                  </a:lnTo>
                  <a:lnTo>
                    <a:pt x="31765" y="18268"/>
                  </a:lnTo>
                  <a:lnTo>
                    <a:pt x="31970" y="19495"/>
                  </a:lnTo>
                  <a:lnTo>
                    <a:pt x="31970" y="20722"/>
                  </a:lnTo>
                  <a:lnTo>
                    <a:pt x="31902" y="21949"/>
                  </a:lnTo>
                  <a:lnTo>
                    <a:pt x="31765" y="23108"/>
                  </a:lnTo>
                  <a:lnTo>
                    <a:pt x="31493" y="24267"/>
                  </a:lnTo>
                  <a:lnTo>
                    <a:pt x="31152" y="25289"/>
                  </a:lnTo>
                  <a:lnTo>
                    <a:pt x="30743" y="26312"/>
                  </a:lnTo>
                  <a:lnTo>
                    <a:pt x="30198" y="27266"/>
                  </a:lnTo>
                  <a:lnTo>
                    <a:pt x="29584" y="28084"/>
                  </a:lnTo>
                  <a:lnTo>
                    <a:pt x="28902" y="28902"/>
                  </a:lnTo>
                  <a:lnTo>
                    <a:pt x="28153" y="29584"/>
                  </a:lnTo>
                  <a:lnTo>
                    <a:pt x="27266" y="30197"/>
                  </a:lnTo>
                  <a:lnTo>
                    <a:pt x="26380" y="30743"/>
                  </a:lnTo>
                  <a:lnTo>
                    <a:pt x="25426" y="31220"/>
                  </a:lnTo>
                  <a:lnTo>
                    <a:pt x="24403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4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3974" y="11725"/>
                  </a:lnTo>
                  <a:lnTo>
                    <a:pt x="14860" y="11111"/>
                  </a:lnTo>
                  <a:lnTo>
                    <a:pt x="15746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063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1" y="273"/>
                  </a:lnTo>
                  <a:lnTo>
                    <a:pt x="16769" y="409"/>
                  </a:lnTo>
                  <a:lnTo>
                    <a:pt x="15746" y="614"/>
                  </a:lnTo>
                  <a:lnTo>
                    <a:pt x="14724" y="886"/>
                  </a:lnTo>
                  <a:lnTo>
                    <a:pt x="13701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16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2999" y="9816"/>
                  </a:lnTo>
                  <a:lnTo>
                    <a:pt x="2454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14" y="15406"/>
                  </a:lnTo>
                  <a:lnTo>
                    <a:pt x="409" y="16360"/>
                  </a:lnTo>
                  <a:lnTo>
                    <a:pt x="205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05" y="23858"/>
                  </a:lnTo>
                  <a:lnTo>
                    <a:pt x="409" y="24880"/>
                  </a:lnTo>
                  <a:lnTo>
                    <a:pt x="614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2999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498" y="36673"/>
                  </a:lnTo>
                  <a:lnTo>
                    <a:pt x="8316" y="37286"/>
                  </a:lnTo>
                  <a:lnTo>
                    <a:pt x="9134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1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1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2154" y="41308"/>
                  </a:lnTo>
                  <a:lnTo>
                    <a:pt x="23245" y="41172"/>
                  </a:lnTo>
                  <a:lnTo>
                    <a:pt x="24335" y="41104"/>
                  </a:lnTo>
                  <a:lnTo>
                    <a:pt x="25426" y="40899"/>
                  </a:lnTo>
                  <a:lnTo>
                    <a:pt x="26448" y="40695"/>
                  </a:lnTo>
                  <a:lnTo>
                    <a:pt x="27471" y="40422"/>
                  </a:lnTo>
                  <a:lnTo>
                    <a:pt x="28425" y="40081"/>
                  </a:lnTo>
                  <a:lnTo>
                    <a:pt x="29448" y="39740"/>
                  </a:lnTo>
                  <a:lnTo>
                    <a:pt x="30334" y="39331"/>
                  </a:lnTo>
                  <a:lnTo>
                    <a:pt x="31288" y="38922"/>
                  </a:lnTo>
                  <a:lnTo>
                    <a:pt x="32174" y="38377"/>
                  </a:lnTo>
                  <a:lnTo>
                    <a:pt x="32992" y="37900"/>
                  </a:lnTo>
                  <a:lnTo>
                    <a:pt x="33810" y="37286"/>
                  </a:lnTo>
                  <a:lnTo>
                    <a:pt x="34628" y="36741"/>
                  </a:lnTo>
                  <a:lnTo>
                    <a:pt x="35378" y="36060"/>
                  </a:lnTo>
                  <a:lnTo>
                    <a:pt x="36128" y="35378"/>
                  </a:lnTo>
                  <a:lnTo>
                    <a:pt x="36810" y="34696"/>
                  </a:lnTo>
                  <a:lnTo>
                    <a:pt x="37423" y="33946"/>
                  </a:lnTo>
                  <a:lnTo>
                    <a:pt x="38037" y="33197"/>
                  </a:lnTo>
                  <a:lnTo>
                    <a:pt x="38650" y="32379"/>
                  </a:lnTo>
                  <a:lnTo>
                    <a:pt x="39195" y="31561"/>
                  </a:lnTo>
                  <a:lnTo>
                    <a:pt x="39673" y="30674"/>
                  </a:lnTo>
                  <a:lnTo>
                    <a:pt x="40150" y="29788"/>
                  </a:lnTo>
                  <a:lnTo>
                    <a:pt x="40559" y="28834"/>
                  </a:lnTo>
                  <a:lnTo>
                    <a:pt x="40900" y="27948"/>
                  </a:lnTo>
                  <a:lnTo>
                    <a:pt x="41240" y="26925"/>
                  </a:lnTo>
                  <a:lnTo>
                    <a:pt x="41513" y="25971"/>
                  </a:lnTo>
                  <a:lnTo>
                    <a:pt x="41718" y="24949"/>
                  </a:lnTo>
                  <a:lnTo>
                    <a:pt x="41922" y="23926"/>
                  </a:lnTo>
                  <a:lnTo>
                    <a:pt x="41990" y="22836"/>
                  </a:lnTo>
                  <a:lnTo>
                    <a:pt x="42127" y="21745"/>
                  </a:lnTo>
                  <a:lnTo>
                    <a:pt x="42127" y="20654"/>
                  </a:lnTo>
                  <a:lnTo>
                    <a:pt x="42127" y="19564"/>
                  </a:lnTo>
                  <a:lnTo>
                    <a:pt x="41990" y="18473"/>
                  </a:lnTo>
                  <a:lnTo>
                    <a:pt x="41922" y="17450"/>
                  </a:lnTo>
                  <a:lnTo>
                    <a:pt x="41718" y="16428"/>
                  </a:lnTo>
                  <a:lnTo>
                    <a:pt x="41513" y="15406"/>
                  </a:lnTo>
                  <a:lnTo>
                    <a:pt x="41240" y="14383"/>
                  </a:lnTo>
                  <a:lnTo>
                    <a:pt x="40900" y="13429"/>
                  </a:lnTo>
                  <a:lnTo>
                    <a:pt x="40559" y="12474"/>
                  </a:lnTo>
                  <a:lnTo>
                    <a:pt x="40150" y="11588"/>
                  </a:lnTo>
                  <a:lnTo>
                    <a:pt x="39673" y="10702"/>
                  </a:lnTo>
                  <a:lnTo>
                    <a:pt x="39195" y="9816"/>
                  </a:lnTo>
                  <a:lnTo>
                    <a:pt x="38650" y="8998"/>
                  </a:lnTo>
                  <a:lnTo>
                    <a:pt x="38105" y="8180"/>
                  </a:lnTo>
                  <a:lnTo>
                    <a:pt x="37491" y="7362"/>
                  </a:lnTo>
                  <a:lnTo>
                    <a:pt x="36810" y="6680"/>
                  </a:lnTo>
                  <a:lnTo>
                    <a:pt x="36128" y="5931"/>
                  </a:lnTo>
                  <a:lnTo>
                    <a:pt x="35446" y="5249"/>
                  </a:lnTo>
                  <a:lnTo>
                    <a:pt x="34628" y="4635"/>
                  </a:lnTo>
                  <a:lnTo>
                    <a:pt x="33878" y="4022"/>
                  </a:lnTo>
                  <a:lnTo>
                    <a:pt x="33061" y="3477"/>
                  </a:lnTo>
                  <a:lnTo>
                    <a:pt x="32174" y="2931"/>
                  </a:lnTo>
                  <a:lnTo>
                    <a:pt x="31288" y="2454"/>
                  </a:lnTo>
                  <a:lnTo>
                    <a:pt x="30402" y="2045"/>
                  </a:lnTo>
                  <a:lnTo>
                    <a:pt x="29448" y="1636"/>
                  </a:lnTo>
                  <a:lnTo>
                    <a:pt x="28493" y="1227"/>
                  </a:lnTo>
                  <a:lnTo>
                    <a:pt x="27539" y="955"/>
                  </a:lnTo>
                  <a:lnTo>
                    <a:pt x="26517" y="682"/>
                  </a:lnTo>
                  <a:lnTo>
                    <a:pt x="25494" y="409"/>
                  </a:lnTo>
                  <a:lnTo>
                    <a:pt x="24403" y="273"/>
                  </a:lnTo>
                  <a:lnTo>
                    <a:pt x="23313" y="137"/>
                  </a:lnTo>
                  <a:lnTo>
                    <a:pt x="22222" y="68"/>
                  </a:lnTo>
                  <a:lnTo>
                    <a:pt x="2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03"/>
            <p:cNvSpPr/>
            <p:nvPr/>
          </p:nvSpPr>
          <p:spPr>
            <a:xfrm>
              <a:off x="4863150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0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153" y="11793"/>
                  </a:lnTo>
                  <a:lnTo>
                    <a:pt x="28971" y="12474"/>
                  </a:lnTo>
                  <a:lnTo>
                    <a:pt x="29584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110"/>
                  </a:lnTo>
                  <a:lnTo>
                    <a:pt x="31765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5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29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0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6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293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1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4" y="12474"/>
                  </a:lnTo>
                  <a:lnTo>
                    <a:pt x="14042" y="11725"/>
                  </a:lnTo>
                  <a:lnTo>
                    <a:pt x="14860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793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5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2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0" y="19564"/>
                  </a:lnTo>
                  <a:lnTo>
                    <a:pt x="0" y="20654"/>
                  </a:lnTo>
                  <a:lnTo>
                    <a:pt x="0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454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5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8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3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02" y="44171"/>
                  </a:lnTo>
                  <a:lnTo>
                    <a:pt x="31765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0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5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8" y="53033"/>
                  </a:lnTo>
                  <a:lnTo>
                    <a:pt x="14588" y="52419"/>
                  </a:lnTo>
                  <a:lnTo>
                    <a:pt x="13565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066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7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8" y="61553"/>
                  </a:lnTo>
                  <a:lnTo>
                    <a:pt x="12611" y="62030"/>
                  </a:lnTo>
                  <a:lnTo>
                    <a:pt x="13633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042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5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4" y="60667"/>
                  </a:lnTo>
                  <a:lnTo>
                    <a:pt x="32992" y="60122"/>
                  </a:lnTo>
                  <a:lnTo>
                    <a:pt x="33810" y="59576"/>
                  </a:lnTo>
                  <a:lnTo>
                    <a:pt x="34628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0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8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03"/>
            <p:cNvSpPr/>
            <p:nvPr/>
          </p:nvSpPr>
          <p:spPr>
            <a:xfrm>
              <a:off x="5965725" y="2436575"/>
              <a:ext cx="1053175" cy="1588250"/>
            </a:xfrm>
            <a:custGeom>
              <a:rect b="b" l="l" r="r" t="t"/>
              <a:pathLst>
                <a:path extrusionOk="0" h="63530" w="42127">
                  <a:moveTo>
                    <a:pt x="21132" y="9339"/>
                  </a:moveTo>
                  <a:lnTo>
                    <a:pt x="22291" y="9407"/>
                  </a:lnTo>
                  <a:lnTo>
                    <a:pt x="23449" y="9543"/>
                  </a:lnTo>
                  <a:lnTo>
                    <a:pt x="24472" y="9816"/>
                  </a:lnTo>
                  <a:lnTo>
                    <a:pt x="25494" y="10157"/>
                  </a:lnTo>
                  <a:lnTo>
                    <a:pt x="26449" y="10634"/>
                  </a:lnTo>
                  <a:lnTo>
                    <a:pt x="27335" y="11111"/>
                  </a:lnTo>
                  <a:lnTo>
                    <a:pt x="28221" y="11793"/>
                  </a:lnTo>
                  <a:lnTo>
                    <a:pt x="28971" y="12474"/>
                  </a:lnTo>
                  <a:lnTo>
                    <a:pt x="29652" y="13224"/>
                  </a:lnTo>
                  <a:lnTo>
                    <a:pt x="30198" y="14110"/>
                  </a:lnTo>
                  <a:lnTo>
                    <a:pt x="30743" y="14997"/>
                  </a:lnTo>
                  <a:lnTo>
                    <a:pt x="31152" y="16019"/>
                  </a:lnTo>
                  <a:lnTo>
                    <a:pt x="31493" y="17041"/>
                  </a:lnTo>
                  <a:lnTo>
                    <a:pt x="31766" y="18200"/>
                  </a:lnTo>
                  <a:lnTo>
                    <a:pt x="31902" y="19359"/>
                  </a:lnTo>
                  <a:lnTo>
                    <a:pt x="31970" y="20586"/>
                  </a:lnTo>
                  <a:lnTo>
                    <a:pt x="31970" y="20859"/>
                  </a:lnTo>
                  <a:lnTo>
                    <a:pt x="31902" y="22086"/>
                  </a:lnTo>
                  <a:lnTo>
                    <a:pt x="31766" y="23245"/>
                  </a:lnTo>
                  <a:lnTo>
                    <a:pt x="31493" y="24335"/>
                  </a:lnTo>
                  <a:lnTo>
                    <a:pt x="31152" y="25358"/>
                  </a:lnTo>
                  <a:lnTo>
                    <a:pt x="30675" y="26380"/>
                  </a:lnTo>
                  <a:lnTo>
                    <a:pt x="30130" y="27266"/>
                  </a:lnTo>
                  <a:lnTo>
                    <a:pt x="29516" y="28152"/>
                  </a:lnTo>
                  <a:lnTo>
                    <a:pt x="28834" y="28902"/>
                  </a:lnTo>
                  <a:lnTo>
                    <a:pt x="28085" y="29652"/>
                  </a:lnTo>
                  <a:lnTo>
                    <a:pt x="27267" y="30266"/>
                  </a:lnTo>
                  <a:lnTo>
                    <a:pt x="26381" y="30811"/>
                  </a:lnTo>
                  <a:lnTo>
                    <a:pt x="25426" y="31220"/>
                  </a:lnTo>
                  <a:lnTo>
                    <a:pt x="24404" y="31561"/>
                  </a:lnTo>
                  <a:lnTo>
                    <a:pt x="23313" y="31833"/>
                  </a:lnTo>
                  <a:lnTo>
                    <a:pt x="22154" y="31970"/>
                  </a:lnTo>
                  <a:lnTo>
                    <a:pt x="20995" y="32038"/>
                  </a:lnTo>
                  <a:lnTo>
                    <a:pt x="19837" y="31970"/>
                  </a:lnTo>
                  <a:lnTo>
                    <a:pt x="18678" y="31765"/>
                  </a:lnTo>
                  <a:lnTo>
                    <a:pt x="17587" y="31492"/>
                  </a:lnTo>
                  <a:lnTo>
                    <a:pt x="16565" y="31152"/>
                  </a:lnTo>
                  <a:lnTo>
                    <a:pt x="15610" y="30674"/>
                  </a:lnTo>
                  <a:lnTo>
                    <a:pt x="14724" y="30129"/>
                  </a:lnTo>
                  <a:lnTo>
                    <a:pt x="13906" y="29448"/>
                  </a:lnTo>
                  <a:lnTo>
                    <a:pt x="13156" y="28766"/>
                  </a:lnTo>
                  <a:lnTo>
                    <a:pt x="12475" y="27948"/>
                  </a:lnTo>
                  <a:lnTo>
                    <a:pt x="11861" y="27062"/>
                  </a:lnTo>
                  <a:lnTo>
                    <a:pt x="11316" y="26107"/>
                  </a:lnTo>
                  <a:lnTo>
                    <a:pt x="10907" y="25153"/>
                  </a:lnTo>
                  <a:lnTo>
                    <a:pt x="10566" y="24062"/>
                  </a:lnTo>
                  <a:lnTo>
                    <a:pt x="10362" y="22904"/>
                  </a:lnTo>
                  <a:lnTo>
                    <a:pt x="10157" y="21745"/>
                  </a:lnTo>
                  <a:lnTo>
                    <a:pt x="10157" y="20518"/>
                  </a:lnTo>
                  <a:lnTo>
                    <a:pt x="10225" y="19291"/>
                  </a:lnTo>
                  <a:lnTo>
                    <a:pt x="10362" y="18132"/>
                  </a:lnTo>
                  <a:lnTo>
                    <a:pt x="10634" y="17041"/>
                  </a:lnTo>
                  <a:lnTo>
                    <a:pt x="10975" y="16019"/>
                  </a:lnTo>
                  <a:lnTo>
                    <a:pt x="11452" y="14997"/>
                  </a:lnTo>
                  <a:lnTo>
                    <a:pt x="11929" y="14110"/>
                  </a:lnTo>
                  <a:lnTo>
                    <a:pt x="12543" y="13224"/>
                  </a:lnTo>
                  <a:lnTo>
                    <a:pt x="13225" y="12474"/>
                  </a:lnTo>
                  <a:lnTo>
                    <a:pt x="14043" y="11725"/>
                  </a:lnTo>
                  <a:lnTo>
                    <a:pt x="14861" y="11111"/>
                  </a:lnTo>
                  <a:lnTo>
                    <a:pt x="15747" y="10566"/>
                  </a:lnTo>
                  <a:lnTo>
                    <a:pt x="16701" y="10157"/>
                  </a:lnTo>
                  <a:lnTo>
                    <a:pt x="17723" y="9816"/>
                  </a:lnTo>
                  <a:lnTo>
                    <a:pt x="18814" y="9543"/>
                  </a:lnTo>
                  <a:lnTo>
                    <a:pt x="19905" y="9407"/>
                  </a:lnTo>
                  <a:lnTo>
                    <a:pt x="21132" y="9339"/>
                  </a:lnTo>
                  <a:close/>
                  <a:moveTo>
                    <a:pt x="21132" y="0"/>
                  </a:moveTo>
                  <a:lnTo>
                    <a:pt x="19973" y="68"/>
                  </a:lnTo>
                  <a:lnTo>
                    <a:pt x="18882" y="137"/>
                  </a:lnTo>
                  <a:lnTo>
                    <a:pt x="17792" y="273"/>
                  </a:lnTo>
                  <a:lnTo>
                    <a:pt x="16769" y="409"/>
                  </a:lnTo>
                  <a:lnTo>
                    <a:pt x="15747" y="614"/>
                  </a:lnTo>
                  <a:lnTo>
                    <a:pt x="14724" y="886"/>
                  </a:lnTo>
                  <a:lnTo>
                    <a:pt x="13702" y="1227"/>
                  </a:lnTo>
                  <a:lnTo>
                    <a:pt x="12747" y="1568"/>
                  </a:lnTo>
                  <a:lnTo>
                    <a:pt x="11861" y="1977"/>
                  </a:lnTo>
                  <a:lnTo>
                    <a:pt x="10907" y="2454"/>
                  </a:lnTo>
                  <a:lnTo>
                    <a:pt x="10021" y="2931"/>
                  </a:lnTo>
                  <a:lnTo>
                    <a:pt x="9203" y="3409"/>
                  </a:lnTo>
                  <a:lnTo>
                    <a:pt x="8385" y="4022"/>
                  </a:lnTo>
                  <a:lnTo>
                    <a:pt x="7567" y="4635"/>
                  </a:lnTo>
                  <a:lnTo>
                    <a:pt x="6817" y="5249"/>
                  </a:lnTo>
                  <a:lnTo>
                    <a:pt x="6067" y="5931"/>
                  </a:lnTo>
                  <a:lnTo>
                    <a:pt x="5386" y="6612"/>
                  </a:lnTo>
                  <a:lnTo>
                    <a:pt x="4704" y="7362"/>
                  </a:lnTo>
                  <a:lnTo>
                    <a:pt x="4090" y="8180"/>
                  </a:lnTo>
                  <a:lnTo>
                    <a:pt x="3545" y="8930"/>
                  </a:lnTo>
                  <a:lnTo>
                    <a:pt x="3000" y="9816"/>
                  </a:lnTo>
                  <a:lnTo>
                    <a:pt x="2523" y="10634"/>
                  </a:lnTo>
                  <a:lnTo>
                    <a:pt x="2045" y="11520"/>
                  </a:lnTo>
                  <a:lnTo>
                    <a:pt x="1636" y="12474"/>
                  </a:lnTo>
                  <a:lnTo>
                    <a:pt x="1227" y="13429"/>
                  </a:lnTo>
                  <a:lnTo>
                    <a:pt x="955" y="14383"/>
                  </a:lnTo>
                  <a:lnTo>
                    <a:pt x="682" y="15406"/>
                  </a:lnTo>
                  <a:lnTo>
                    <a:pt x="409" y="16360"/>
                  </a:lnTo>
                  <a:lnTo>
                    <a:pt x="273" y="17450"/>
                  </a:lnTo>
                  <a:lnTo>
                    <a:pt x="137" y="18473"/>
                  </a:lnTo>
                  <a:lnTo>
                    <a:pt x="69" y="19564"/>
                  </a:lnTo>
                  <a:lnTo>
                    <a:pt x="0" y="20654"/>
                  </a:lnTo>
                  <a:lnTo>
                    <a:pt x="69" y="21745"/>
                  </a:lnTo>
                  <a:lnTo>
                    <a:pt x="137" y="22836"/>
                  </a:lnTo>
                  <a:lnTo>
                    <a:pt x="273" y="23858"/>
                  </a:lnTo>
                  <a:lnTo>
                    <a:pt x="409" y="24880"/>
                  </a:lnTo>
                  <a:lnTo>
                    <a:pt x="682" y="25903"/>
                  </a:lnTo>
                  <a:lnTo>
                    <a:pt x="955" y="26925"/>
                  </a:lnTo>
                  <a:lnTo>
                    <a:pt x="1227" y="27880"/>
                  </a:lnTo>
                  <a:lnTo>
                    <a:pt x="1636" y="28834"/>
                  </a:lnTo>
                  <a:lnTo>
                    <a:pt x="2045" y="29720"/>
                  </a:lnTo>
                  <a:lnTo>
                    <a:pt x="2523" y="30674"/>
                  </a:lnTo>
                  <a:lnTo>
                    <a:pt x="3000" y="31492"/>
                  </a:lnTo>
                  <a:lnTo>
                    <a:pt x="3545" y="32379"/>
                  </a:lnTo>
                  <a:lnTo>
                    <a:pt x="4090" y="33128"/>
                  </a:lnTo>
                  <a:lnTo>
                    <a:pt x="4704" y="33946"/>
                  </a:lnTo>
                  <a:lnTo>
                    <a:pt x="5386" y="34696"/>
                  </a:lnTo>
                  <a:lnTo>
                    <a:pt x="6067" y="35378"/>
                  </a:lnTo>
                  <a:lnTo>
                    <a:pt x="6749" y="36060"/>
                  </a:lnTo>
                  <a:lnTo>
                    <a:pt x="7567" y="36673"/>
                  </a:lnTo>
                  <a:lnTo>
                    <a:pt x="8317" y="37286"/>
                  </a:lnTo>
                  <a:lnTo>
                    <a:pt x="9135" y="37900"/>
                  </a:lnTo>
                  <a:lnTo>
                    <a:pt x="10021" y="38377"/>
                  </a:lnTo>
                  <a:lnTo>
                    <a:pt x="10907" y="38854"/>
                  </a:lnTo>
                  <a:lnTo>
                    <a:pt x="11793" y="39331"/>
                  </a:lnTo>
                  <a:lnTo>
                    <a:pt x="12747" y="39740"/>
                  </a:lnTo>
                  <a:lnTo>
                    <a:pt x="13702" y="40081"/>
                  </a:lnTo>
                  <a:lnTo>
                    <a:pt x="14656" y="40422"/>
                  </a:lnTo>
                  <a:lnTo>
                    <a:pt x="15679" y="40695"/>
                  </a:lnTo>
                  <a:lnTo>
                    <a:pt x="16701" y="40899"/>
                  </a:lnTo>
                  <a:lnTo>
                    <a:pt x="17792" y="41104"/>
                  </a:lnTo>
                  <a:lnTo>
                    <a:pt x="18882" y="41172"/>
                  </a:lnTo>
                  <a:lnTo>
                    <a:pt x="19973" y="41308"/>
                  </a:lnTo>
                  <a:lnTo>
                    <a:pt x="21064" y="41308"/>
                  </a:lnTo>
                  <a:lnTo>
                    <a:pt x="22563" y="41240"/>
                  </a:lnTo>
                  <a:lnTo>
                    <a:pt x="24063" y="41104"/>
                  </a:lnTo>
                  <a:lnTo>
                    <a:pt x="25494" y="40899"/>
                  </a:lnTo>
                  <a:lnTo>
                    <a:pt x="26858" y="40558"/>
                  </a:lnTo>
                  <a:lnTo>
                    <a:pt x="28221" y="40149"/>
                  </a:lnTo>
                  <a:lnTo>
                    <a:pt x="29516" y="39672"/>
                  </a:lnTo>
                  <a:lnTo>
                    <a:pt x="30811" y="39127"/>
                  </a:lnTo>
                  <a:lnTo>
                    <a:pt x="31970" y="38445"/>
                  </a:lnTo>
                  <a:lnTo>
                    <a:pt x="31970" y="42944"/>
                  </a:lnTo>
                  <a:lnTo>
                    <a:pt x="31970" y="44171"/>
                  </a:lnTo>
                  <a:lnTo>
                    <a:pt x="31766" y="45330"/>
                  </a:lnTo>
                  <a:lnTo>
                    <a:pt x="31493" y="46489"/>
                  </a:lnTo>
                  <a:lnTo>
                    <a:pt x="31152" y="47511"/>
                  </a:lnTo>
                  <a:lnTo>
                    <a:pt x="30743" y="48534"/>
                  </a:lnTo>
                  <a:lnTo>
                    <a:pt x="30198" y="49488"/>
                  </a:lnTo>
                  <a:lnTo>
                    <a:pt x="29584" y="50306"/>
                  </a:lnTo>
                  <a:lnTo>
                    <a:pt x="28903" y="51124"/>
                  </a:lnTo>
                  <a:lnTo>
                    <a:pt x="28153" y="51806"/>
                  </a:lnTo>
                  <a:lnTo>
                    <a:pt x="27267" y="52419"/>
                  </a:lnTo>
                  <a:lnTo>
                    <a:pt x="26381" y="52964"/>
                  </a:lnTo>
                  <a:lnTo>
                    <a:pt x="25426" y="53442"/>
                  </a:lnTo>
                  <a:lnTo>
                    <a:pt x="24404" y="53782"/>
                  </a:lnTo>
                  <a:lnTo>
                    <a:pt x="23313" y="54055"/>
                  </a:lnTo>
                  <a:lnTo>
                    <a:pt x="22154" y="54191"/>
                  </a:lnTo>
                  <a:lnTo>
                    <a:pt x="20995" y="54260"/>
                  </a:lnTo>
                  <a:lnTo>
                    <a:pt x="20246" y="54260"/>
                  </a:lnTo>
                  <a:lnTo>
                    <a:pt x="19496" y="54191"/>
                  </a:lnTo>
                  <a:lnTo>
                    <a:pt x="18814" y="54055"/>
                  </a:lnTo>
                  <a:lnTo>
                    <a:pt x="18132" y="53919"/>
                  </a:lnTo>
                  <a:lnTo>
                    <a:pt x="16837" y="53510"/>
                  </a:lnTo>
                  <a:lnTo>
                    <a:pt x="15679" y="53033"/>
                  </a:lnTo>
                  <a:lnTo>
                    <a:pt x="14588" y="52419"/>
                  </a:lnTo>
                  <a:lnTo>
                    <a:pt x="13634" y="51737"/>
                  </a:lnTo>
                  <a:lnTo>
                    <a:pt x="12747" y="50988"/>
                  </a:lnTo>
                  <a:lnTo>
                    <a:pt x="11929" y="50238"/>
                  </a:lnTo>
                  <a:lnTo>
                    <a:pt x="11248" y="49488"/>
                  </a:lnTo>
                  <a:lnTo>
                    <a:pt x="10702" y="48806"/>
                  </a:lnTo>
                  <a:lnTo>
                    <a:pt x="9816" y="47511"/>
                  </a:lnTo>
                  <a:lnTo>
                    <a:pt x="9271" y="46625"/>
                  </a:lnTo>
                  <a:lnTo>
                    <a:pt x="9135" y="46284"/>
                  </a:lnTo>
                  <a:lnTo>
                    <a:pt x="1500" y="50851"/>
                  </a:lnTo>
                  <a:lnTo>
                    <a:pt x="1773" y="51397"/>
                  </a:lnTo>
                  <a:lnTo>
                    <a:pt x="2045" y="52010"/>
                  </a:lnTo>
                  <a:lnTo>
                    <a:pt x="2454" y="52828"/>
                  </a:lnTo>
                  <a:lnTo>
                    <a:pt x="3000" y="53782"/>
                  </a:lnTo>
                  <a:lnTo>
                    <a:pt x="3681" y="54873"/>
                  </a:lnTo>
                  <a:lnTo>
                    <a:pt x="4568" y="56032"/>
                  </a:lnTo>
                  <a:lnTo>
                    <a:pt x="5590" y="57191"/>
                  </a:lnTo>
                  <a:lnTo>
                    <a:pt x="6817" y="58418"/>
                  </a:lnTo>
                  <a:lnTo>
                    <a:pt x="7499" y="58963"/>
                  </a:lnTo>
                  <a:lnTo>
                    <a:pt x="8180" y="59508"/>
                  </a:lnTo>
                  <a:lnTo>
                    <a:pt x="8998" y="60122"/>
                  </a:lnTo>
                  <a:lnTo>
                    <a:pt x="9816" y="60599"/>
                  </a:lnTo>
                  <a:lnTo>
                    <a:pt x="10702" y="61144"/>
                  </a:lnTo>
                  <a:lnTo>
                    <a:pt x="11589" y="61553"/>
                  </a:lnTo>
                  <a:lnTo>
                    <a:pt x="12611" y="62030"/>
                  </a:lnTo>
                  <a:lnTo>
                    <a:pt x="13634" y="62371"/>
                  </a:lnTo>
                  <a:lnTo>
                    <a:pt x="14724" y="62712"/>
                  </a:lnTo>
                  <a:lnTo>
                    <a:pt x="15883" y="62985"/>
                  </a:lnTo>
                  <a:lnTo>
                    <a:pt x="17110" y="63257"/>
                  </a:lnTo>
                  <a:lnTo>
                    <a:pt x="18337" y="63394"/>
                  </a:lnTo>
                  <a:lnTo>
                    <a:pt x="19700" y="63530"/>
                  </a:lnTo>
                  <a:lnTo>
                    <a:pt x="22154" y="63530"/>
                  </a:lnTo>
                  <a:lnTo>
                    <a:pt x="23313" y="63462"/>
                  </a:lnTo>
                  <a:lnTo>
                    <a:pt x="24336" y="63326"/>
                  </a:lnTo>
                  <a:lnTo>
                    <a:pt x="25426" y="63121"/>
                  </a:lnTo>
                  <a:lnTo>
                    <a:pt x="26449" y="62917"/>
                  </a:lnTo>
                  <a:lnTo>
                    <a:pt x="27471" y="62644"/>
                  </a:lnTo>
                  <a:lnTo>
                    <a:pt x="28494" y="62371"/>
                  </a:lnTo>
                  <a:lnTo>
                    <a:pt x="29448" y="61962"/>
                  </a:lnTo>
                  <a:lnTo>
                    <a:pt x="30402" y="61553"/>
                  </a:lnTo>
                  <a:lnTo>
                    <a:pt x="31288" y="61144"/>
                  </a:lnTo>
                  <a:lnTo>
                    <a:pt x="32175" y="60667"/>
                  </a:lnTo>
                  <a:lnTo>
                    <a:pt x="32993" y="60122"/>
                  </a:lnTo>
                  <a:lnTo>
                    <a:pt x="33811" y="59576"/>
                  </a:lnTo>
                  <a:lnTo>
                    <a:pt x="34629" y="58963"/>
                  </a:lnTo>
                  <a:lnTo>
                    <a:pt x="35378" y="58349"/>
                  </a:lnTo>
                  <a:lnTo>
                    <a:pt x="36128" y="57668"/>
                  </a:lnTo>
                  <a:lnTo>
                    <a:pt x="36810" y="56918"/>
                  </a:lnTo>
                  <a:lnTo>
                    <a:pt x="37423" y="56236"/>
                  </a:lnTo>
                  <a:lnTo>
                    <a:pt x="38037" y="55418"/>
                  </a:lnTo>
                  <a:lnTo>
                    <a:pt x="38650" y="54600"/>
                  </a:lnTo>
                  <a:lnTo>
                    <a:pt x="39196" y="53782"/>
                  </a:lnTo>
                  <a:lnTo>
                    <a:pt x="39673" y="52896"/>
                  </a:lnTo>
                  <a:lnTo>
                    <a:pt x="40150" y="52010"/>
                  </a:lnTo>
                  <a:lnTo>
                    <a:pt x="40559" y="51124"/>
                  </a:lnTo>
                  <a:lnTo>
                    <a:pt x="40900" y="50170"/>
                  </a:lnTo>
                  <a:lnTo>
                    <a:pt x="41241" y="49215"/>
                  </a:lnTo>
                  <a:lnTo>
                    <a:pt x="41513" y="48193"/>
                  </a:lnTo>
                  <a:lnTo>
                    <a:pt x="41718" y="47170"/>
                  </a:lnTo>
                  <a:lnTo>
                    <a:pt x="41922" y="46148"/>
                  </a:lnTo>
                  <a:lnTo>
                    <a:pt x="42059" y="45125"/>
                  </a:lnTo>
                  <a:lnTo>
                    <a:pt x="42127" y="44035"/>
                  </a:lnTo>
                  <a:lnTo>
                    <a:pt x="42127" y="42944"/>
                  </a:lnTo>
                  <a:lnTo>
                    <a:pt x="42127" y="0"/>
                  </a:lnTo>
                  <a:lnTo>
                    <a:pt x="31970" y="0"/>
                  </a:lnTo>
                  <a:lnTo>
                    <a:pt x="31970" y="2863"/>
                  </a:lnTo>
                  <a:lnTo>
                    <a:pt x="30743" y="2182"/>
                  </a:lnTo>
                  <a:lnTo>
                    <a:pt x="29516" y="1636"/>
                  </a:lnTo>
                  <a:lnTo>
                    <a:pt x="28221" y="1159"/>
                  </a:lnTo>
                  <a:lnTo>
                    <a:pt x="26858" y="750"/>
                  </a:lnTo>
                  <a:lnTo>
                    <a:pt x="25494" y="477"/>
                  </a:lnTo>
                  <a:lnTo>
                    <a:pt x="24063" y="205"/>
                  </a:lnTo>
                  <a:lnTo>
                    <a:pt x="22631" y="68"/>
                  </a:lnTo>
                  <a:lnTo>
                    <a:pt x="2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03"/>
            <p:cNvSpPr/>
            <p:nvPr/>
          </p:nvSpPr>
          <p:spPr>
            <a:xfrm>
              <a:off x="7121125" y="2436575"/>
              <a:ext cx="260750" cy="1017375"/>
            </a:xfrm>
            <a:custGeom>
              <a:rect b="b" l="l" r="r" t="t"/>
              <a:pathLst>
                <a:path extrusionOk="0" h="40695" w="10430">
                  <a:moveTo>
                    <a:pt x="1" y="0"/>
                  </a:moveTo>
                  <a:lnTo>
                    <a:pt x="1" y="40695"/>
                  </a:lnTo>
                  <a:lnTo>
                    <a:pt x="10430" y="40695"/>
                  </a:lnTo>
                  <a:lnTo>
                    <a:pt x="10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03"/>
            <p:cNvSpPr/>
            <p:nvPr/>
          </p:nvSpPr>
          <p:spPr>
            <a:xfrm>
              <a:off x="7121125" y="2078700"/>
              <a:ext cx="260750" cy="259050"/>
            </a:xfrm>
            <a:custGeom>
              <a:rect b="b" l="l" r="r" t="t"/>
              <a:pathLst>
                <a:path extrusionOk="0" h="10362" w="10430">
                  <a:moveTo>
                    <a:pt x="4704" y="1"/>
                  </a:moveTo>
                  <a:lnTo>
                    <a:pt x="4159" y="69"/>
                  </a:lnTo>
                  <a:lnTo>
                    <a:pt x="3682" y="205"/>
                  </a:lnTo>
                  <a:lnTo>
                    <a:pt x="3204" y="410"/>
                  </a:lnTo>
                  <a:lnTo>
                    <a:pt x="2727" y="614"/>
                  </a:lnTo>
                  <a:lnTo>
                    <a:pt x="2318" y="887"/>
                  </a:lnTo>
                  <a:lnTo>
                    <a:pt x="1909" y="1159"/>
                  </a:lnTo>
                  <a:lnTo>
                    <a:pt x="1568" y="1500"/>
                  </a:lnTo>
                  <a:lnTo>
                    <a:pt x="1228" y="1841"/>
                  </a:lnTo>
                  <a:lnTo>
                    <a:pt x="887" y="2250"/>
                  </a:lnTo>
                  <a:lnTo>
                    <a:pt x="682" y="2727"/>
                  </a:lnTo>
                  <a:lnTo>
                    <a:pt x="410" y="3136"/>
                  </a:lnTo>
                  <a:lnTo>
                    <a:pt x="273" y="3613"/>
                  </a:lnTo>
                  <a:lnTo>
                    <a:pt x="137" y="4159"/>
                  </a:lnTo>
                  <a:lnTo>
                    <a:pt x="69" y="4636"/>
                  </a:lnTo>
                  <a:lnTo>
                    <a:pt x="1" y="5181"/>
                  </a:lnTo>
                  <a:lnTo>
                    <a:pt x="69" y="5726"/>
                  </a:lnTo>
                  <a:lnTo>
                    <a:pt x="137" y="6204"/>
                  </a:lnTo>
                  <a:lnTo>
                    <a:pt x="273" y="6749"/>
                  </a:lnTo>
                  <a:lnTo>
                    <a:pt x="410" y="7226"/>
                  </a:lnTo>
                  <a:lnTo>
                    <a:pt x="682" y="7635"/>
                  </a:lnTo>
                  <a:lnTo>
                    <a:pt x="887" y="8112"/>
                  </a:lnTo>
                  <a:lnTo>
                    <a:pt x="1228" y="8453"/>
                  </a:lnTo>
                  <a:lnTo>
                    <a:pt x="1568" y="8862"/>
                  </a:lnTo>
                  <a:lnTo>
                    <a:pt x="1909" y="9203"/>
                  </a:lnTo>
                  <a:lnTo>
                    <a:pt x="2318" y="9476"/>
                  </a:lnTo>
                  <a:lnTo>
                    <a:pt x="2727" y="9748"/>
                  </a:lnTo>
                  <a:lnTo>
                    <a:pt x="3204" y="9953"/>
                  </a:lnTo>
                  <a:lnTo>
                    <a:pt x="3682" y="10157"/>
                  </a:lnTo>
                  <a:lnTo>
                    <a:pt x="4159" y="10294"/>
                  </a:lnTo>
                  <a:lnTo>
                    <a:pt x="4704" y="10362"/>
                  </a:lnTo>
                  <a:lnTo>
                    <a:pt x="5727" y="10362"/>
                  </a:lnTo>
                  <a:lnTo>
                    <a:pt x="6272" y="10294"/>
                  </a:lnTo>
                  <a:lnTo>
                    <a:pt x="6749" y="10157"/>
                  </a:lnTo>
                  <a:lnTo>
                    <a:pt x="7226" y="9953"/>
                  </a:lnTo>
                  <a:lnTo>
                    <a:pt x="7703" y="9748"/>
                  </a:lnTo>
                  <a:lnTo>
                    <a:pt x="8112" y="9476"/>
                  </a:lnTo>
                  <a:lnTo>
                    <a:pt x="8521" y="9203"/>
                  </a:lnTo>
                  <a:lnTo>
                    <a:pt x="8930" y="8862"/>
                  </a:lnTo>
                  <a:lnTo>
                    <a:pt x="9271" y="8453"/>
                  </a:lnTo>
                  <a:lnTo>
                    <a:pt x="9544" y="8112"/>
                  </a:lnTo>
                  <a:lnTo>
                    <a:pt x="9817" y="7635"/>
                  </a:lnTo>
                  <a:lnTo>
                    <a:pt x="10021" y="7226"/>
                  </a:lnTo>
                  <a:lnTo>
                    <a:pt x="10226" y="6749"/>
                  </a:lnTo>
                  <a:lnTo>
                    <a:pt x="10294" y="6204"/>
                  </a:lnTo>
                  <a:lnTo>
                    <a:pt x="10430" y="5726"/>
                  </a:lnTo>
                  <a:lnTo>
                    <a:pt x="10430" y="5181"/>
                  </a:lnTo>
                  <a:lnTo>
                    <a:pt x="10430" y="4636"/>
                  </a:lnTo>
                  <a:lnTo>
                    <a:pt x="10294" y="4159"/>
                  </a:lnTo>
                  <a:lnTo>
                    <a:pt x="10226" y="3613"/>
                  </a:lnTo>
                  <a:lnTo>
                    <a:pt x="10021" y="3136"/>
                  </a:lnTo>
                  <a:lnTo>
                    <a:pt x="9817" y="2727"/>
                  </a:lnTo>
                  <a:lnTo>
                    <a:pt x="9544" y="2250"/>
                  </a:lnTo>
                  <a:lnTo>
                    <a:pt x="9271" y="1841"/>
                  </a:lnTo>
                  <a:lnTo>
                    <a:pt x="8930" y="1500"/>
                  </a:lnTo>
                  <a:lnTo>
                    <a:pt x="8521" y="1159"/>
                  </a:lnTo>
                  <a:lnTo>
                    <a:pt x="8112" y="887"/>
                  </a:lnTo>
                  <a:lnTo>
                    <a:pt x="7703" y="614"/>
                  </a:lnTo>
                  <a:lnTo>
                    <a:pt x="7226" y="410"/>
                  </a:lnTo>
                  <a:lnTo>
                    <a:pt x="6749" y="205"/>
                  </a:lnTo>
                  <a:lnTo>
                    <a:pt x="6272" y="69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03"/>
            <p:cNvSpPr/>
            <p:nvPr/>
          </p:nvSpPr>
          <p:spPr>
            <a:xfrm>
              <a:off x="238125" y="1690175"/>
              <a:ext cx="2433525" cy="2334650"/>
            </a:xfrm>
            <a:custGeom>
              <a:rect b="b" l="l" r="r" t="t"/>
              <a:pathLst>
                <a:path extrusionOk="0" h="93386" w="97341">
                  <a:moveTo>
                    <a:pt x="31901" y="0"/>
                  </a:moveTo>
                  <a:lnTo>
                    <a:pt x="28834" y="204"/>
                  </a:lnTo>
                  <a:lnTo>
                    <a:pt x="26107" y="409"/>
                  </a:lnTo>
                  <a:lnTo>
                    <a:pt x="23722" y="750"/>
                  </a:lnTo>
                  <a:lnTo>
                    <a:pt x="21608" y="1091"/>
                  </a:lnTo>
                  <a:lnTo>
                    <a:pt x="19836" y="1431"/>
                  </a:lnTo>
                  <a:lnTo>
                    <a:pt x="18337" y="1772"/>
                  </a:lnTo>
                  <a:lnTo>
                    <a:pt x="16360" y="2249"/>
                  </a:lnTo>
                  <a:lnTo>
                    <a:pt x="15610" y="2454"/>
                  </a:lnTo>
                  <a:lnTo>
                    <a:pt x="14928" y="2658"/>
                  </a:lnTo>
                  <a:lnTo>
                    <a:pt x="14383" y="2931"/>
                  </a:lnTo>
                  <a:lnTo>
                    <a:pt x="14042" y="3204"/>
                  </a:lnTo>
                  <a:lnTo>
                    <a:pt x="13906" y="3340"/>
                  </a:lnTo>
                  <a:lnTo>
                    <a:pt x="13906" y="3476"/>
                  </a:lnTo>
                  <a:lnTo>
                    <a:pt x="13906" y="3613"/>
                  </a:lnTo>
                  <a:lnTo>
                    <a:pt x="13974" y="3749"/>
                  </a:lnTo>
                  <a:lnTo>
                    <a:pt x="14178" y="3954"/>
                  </a:lnTo>
                  <a:lnTo>
                    <a:pt x="14383" y="4158"/>
                  </a:lnTo>
                  <a:lnTo>
                    <a:pt x="15133" y="4499"/>
                  </a:lnTo>
                  <a:lnTo>
                    <a:pt x="16155" y="5112"/>
                  </a:lnTo>
                  <a:lnTo>
                    <a:pt x="17996" y="6135"/>
                  </a:lnTo>
                  <a:lnTo>
                    <a:pt x="23381" y="9270"/>
                  </a:lnTo>
                  <a:lnTo>
                    <a:pt x="28084" y="11929"/>
                  </a:lnTo>
                  <a:lnTo>
                    <a:pt x="30538" y="13224"/>
                  </a:lnTo>
                  <a:lnTo>
                    <a:pt x="32856" y="14451"/>
                  </a:lnTo>
                  <a:lnTo>
                    <a:pt x="35037" y="15542"/>
                  </a:lnTo>
                  <a:lnTo>
                    <a:pt x="37082" y="16428"/>
                  </a:lnTo>
                  <a:lnTo>
                    <a:pt x="38854" y="17178"/>
                  </a:lnTo>
                  <a:lnTo>
                    <a:pt x="39604" y="17382"/>
                  </a:lnTo>
                  <a:lnTo>
                    <a:pt x="40218" y="17587"/>
                  </a:lnTo>
                  <a:lnTo>
                    <a:pt x="42944" y="18132"/>
                  </a:lnTo>
                  <a:lnTo>
                    <a:pt x="44580" y="18473"/>
                  </a:lnTo>
                  <a:lnTo>
                    <a:pt x="46421" y="18745"/>
                  </a:lnTo>
                  <a:lnTo>
                    <a:pt x="48398" y="18950"/>
                  </a:lnTo>
                  <a:lnTo>
                    <a:pt x="50511" y="19086"/>
                  </a:lnTo>
                  <a:lnTo>
                    <a:pt x="52760" y="19223"/>
                  </a:lnTo>
                  <a:lnTo>
                    <a:pt x="56577" y="19223"/>
                  </a:lnTo>
                  <a:lnTo>
                    <a:pt x="57804" y="19291"/>
                  </a:lnTo>
                  <a:lnTo>
                    <a:pt x="59031" y="19427"/>
                  </a:lnTo>
                  <a:lnTo>
                    <a:pt x="60122" y="19632"/>
                  </a:lnTo>
                  <a:lnTo>
                    <a:pt x="61145" y="19904"/>
                  </a:lnTo>
                  <a:lnTo>
                    <a:pt x="62099" y="20177"/>
                  </a:lnTo>
                  <a:lnTo>
                    <a:pt x="62917" y="20518"/>
                  </a:lnTo>
                  <a:lnTo>
                    <a:pt x="63735" y="20858"/>
                  </a:lnTo>
                  <a:lnTo>
                    <a:pt x="64416" y="21199"/>
                  </a:lnTo>
                  <a:lnTo>
                    <a:pt x="65030" y="21540"/>
                  </a:lnTo>
                  <a:lnTo>
                    <a:pt x="66052" y="22290"/>
                  </a:lnTo>
                  <a:lnTo>
                    <a:pt x="66734" y="22903"/>
                  </a:lnTo>
                  <a:lnTo>
                    <a:pt x="67143" y="23449"/>
                  </a:lnTo>
                  <a:lnTo>
                    <a:pt x="67143" y="23449"/>
                  </a:lnTo>
                  <a:lnTo>
                    <a:pt x="66870" y="23108"/>
                  </a:lnTo>
                  <a:lnTo>
                    <a:pt x="66461" y="22767"/>
                  </a:lnTo>
                  <a:lnTo>
                    <a:pt x="65984" y="22426"/>
                  </a:lnTo>
                  <a:lnTo>
                    <a:pt x="65439" y="22085"/>
                  </a:lnTo>
                  <a:lnTo>
                    <a:pt x="64825" y="21813"/>
                  </a:lnTo>
                  <a:lnTo>
                    <a:pt x="64144" y="21540"/>
                  </a:lnTo>
                  <a:lnTo>
                    <a:pt x="63394" y="21267"/>
                  </a:lnTo>
                  <a:lnTo>
                    <a:pt x="62508" y="21063"/>
                  </a:lnTo>
                  <a:lnTo>
                    <a:pt x="61622" y="20858"/>
                  </a:lnTo>
                  <a:lnTo>
                    <a:pt x="60667" y="20654"/>
                  </a:lnTo>
                  <a:lnTo>
                    <a:pt x="59645" y="20518"/>
                  </a:lnTo>
                  <a:lnTo>
                    <a:pt x="58554" y="20449"/>
                  </a:lnTo>
                  <a:lnTo>
                    <a:pt x="57464" y="20381"/>
                  </a:lnTo>
                  <a:lnTo>
                    <a:pt x="56305" y="20313"/>
                  </a:lnTo>
                  <a:lnTo>
                    <a:pt x="55078" y="20381"/>
                  </a:lnTo>
                  <a:lnTo>
                    <a:pt x="53783" y="20381"/>
                  </a:lnTo>
                  <a:lnTo>
                    <a:pt x="51397" y="20518"/>
                  </a:lnTo>
                  <a:lnTo>
                    <a:pt x="49079" y="20586"/>
                  </a:lnTo>
                  <a:lnTo>
                    <a:pt x="46966" y="20518"/>
                  </a:lnTo>
                  <a:lnTo>
                    <a:pt x="44989" y="20449"/>
                  </a:lnTo>
                  <a:lnTo>
                    <a:pt x="43149" y="20245"/>
                  </a:lnTo>
                  <a:lnTo>
                    <a:pt x="41513" y="20041"/>
                  </a:lnTo>
                  <a:lnTo>
                    <a:pt x="40013" y="19768"/>
                  </a:lnTo>
                  <a:lnTo>
                    <a:pt x="38786" y="19427"/>
                  </a:lnTo>
                  <a:lnTo>
                    <a:pt x="36469" y="18745"/>
                  </a:lnTo>
                  <a:lnTo>
                    <a:pt x="34151" y="17927"/>
                  </a:lnTo>
                  <a:lnTo>
                    <a:pt x="31833" y="17109"/>
                  </a:lnTo>
                  <a:lnTo>
                    <a:pt x="29584" y="16223"/>
                  </a:lnTo>
                  <a:lnTo>
                    <a:pt x="25017" y="14315"/>
                  </a:lnTo>
                  <a:lnTo>
                    <a:pt x="20790" y="12406"/>
                  </a:lnTo>
                  <a:lnTo>
                    <a:pt x="19223" y="12883"/>
                  </a:lnTo>
                  <a:lnTo>
                    <a:pt x="17996" y="13360"/>
                  </a:lnTo>
                  <a:lnTo>
                    <a:pt x="16292" y="14042"/>
                  </a:lnTo>
                  <a:lnTo>
                    <a:pt x="15610" y="14315"/>
                  </a:lnTo>
                  <a:lnTo>
                    <a:pt x="14996" y="14724"/>
                  </a:lnTo>
                  <a:lnTo>
                    <a:pt x="14451" y="15133"/>
                  </a:lnTo>
                  <a:lnTo>
                    <a:pt x="14110" y="15542"/>
                  </a:lnTo>
                  <a:lnTo>
                    <a:pt x="13974" y="15746"/>
                  </a:lnTo>
                  <a:lnTo>
                    <a:pt x="13974" y="15951"/>
                  </a:lnTo>
                  <a:lnTo>
                    <a:pt x="13974" y="16155"/>
                  </a:lnTo>
                  <a:lnTo>
                    <a:pt x="14042" y="16360"/>
                  </a:lnTo>
                  <a:lnTo>
                    <a:pt x="14247" y="16564"/>
                  </a:lnTo>
                  <a:lnTo>
                    <a:pt x="14519" y="16700"/>
                  </a:lnTo>
                  <a:lnTo>
                    <a:pt x="14860" y="16905"/>
                  </a:lnTo>
                  <a:lnTo>
                    <a:pt x="15269" y="17041"/>
                  </a:lnTo>
                  <a:lnTo>
                    <a:pt x="19291" y="18336"/>
                  </a:lnTo>
                  <a:lnTo>
                    <a:pt x="26516" y="20722"/>
                  </a:lnTo>
                  <a:lnTo>
                    <a:pt x="30606" y="21949"/>
                  </a:lnTo>
                  <a:lnTo>
                    <a:pt x="34424" y="23040"/>
                  </a:lnTo>
                  <a:lnTo>
                    <a:pt x="36196" y="23517"/>
                  </a:lnTo>
                  <a:lnTo>
                    <a:pt x="37764" y="23858"/>
                  </a:lnTo>
                  <a:lnTo>
                    <a:pt x="39127" y="24130"/>
                  </a:lnTo>
                  <a:lnTo>
                    <a:pt x="40286" y="24267"/>
                  </a:lnTo>
                  <a:lnTo>
                    <a:pt x="42808" y="24403"/>
                  </a:lnTo>
                  <a:lnTo>
                    <a:pt x="44308" y="24403"/>
                  </a:lnTo>
                  <a:lnTo>
                    <a:pt x="46012" y="24335"/>
                  </a:lnTo>
                  <a:lnTo>
                    <a:pt x="47852" y="24267"/>
                  </a:lnTo>
                  <a:lnTo>
                    <a:pt x="49761" y="24130"/>
                  </a:lnTo>
                  <a:lnTo>
                    <a:pt x="51874" y="23858"/>
                  </a:lnTo>
                  <a:lnTo>
                    <a:pt x="54055" y="23517"/>
                  </a:lnTo>
                  <a:lnTo>
                    <a:pt x="55282" y="23312"/>
                  </a:lnTo>
                  <a:lnTo>
                    <a:pt x="56441" y="23176"/>
                  </a:lnTo>
                  <a:lnTo>
                    <a:pt x="58486" y="23176"/>
                  </a:lnTo>
                  <a:lnTo>
                    <a:pt x="59440" y="23312"/>
                  </a:lnTo>
                  <a:lnTo>
                    <a:pt x="60258" y="23449"/>
                  </a:lnTo>
                  <a:lnTo>
                    <a:pt x="61076" y="23653"/>
                  </a:lnTo>
                  <a:lnTo>
                    <a:pt x="61826" y="23858"/>
                  </a:lnTo>
                  <a:lnTo>
                    <a:pt x="62440" y="24130"/>
                  </a:lnTo>
                  <a:lnTo>
                    <a:pt x="63053" y="24403"/>
                  </a:lnTo>
                  <a:lnTo>
                    <a:pt x="64007" y="25017"/>
                  </a:lnTo>
                  <a:lnTo>
                    <a:pt x="64689" y="25562"/>
                  </a:lnTo>
                  <a:lnTo>
                    <a:pt x="65098" y="26039"/>
                  </a:lnTo>
                  <a:lnTo>
                    <a:pt x="64348" y="27266"/>
                  </a:lnTo>
                  <a:lnTo>
                    <a:pt x="63667" y="28561"/>
                  </a:lnTo>
                  <a:lnTo>
                    <a:pt x="63121" y="29856"/>
                  </a:lnTo>
                  <a:lnTo>
                    <a:pt x="62644" y="31220"/>
                  </a:lnTo>
                  <a:lnTo>
                    <a:pt x="62303" y="32651"/>
                  </a:lnTo>
                  <a:lnTo>
                    <a:pt x="62031" y="34082"/>
                  </a:lnTo>
                  <a:lnTo>
                    <a:pt x="61962" y="35582"/>
                  </a:lnTo>
                  <a:lnTo>
                    <a:pt x="62031" y="37150"/>
                  </a:lnTo>
                  <a:lnTo>
                    <a:pt x="53510" y="35582"/>
                  </a:lnTo>
                  <a:lnTo>
                    <a:pt x="46421" y="34219"/>
                  </a:lnTo>
                  <a:lnTo>
                    <a:pt x="40559" y="33060"/>
                  </a:lnTo>
                  <a:lnTo>
                    <a:pt x="35787" y="32038"/>
                  </a:lnTo>
                  <a:lnTo>
                    <a:pt x="28698" y="30538"/>
                  </a:lnTo>
                  <a:lnTo>
                    <a:pt x="26107" y="29993"/>
                  </a:lnTo>
                  <a:lnTo>
                    <a:pt x="23858" y="29584"/>
                  </a:lnTo>
                  <a:lnTo>
                    <a:pt x="22972" y="29447"/>
                  </a:lnTo>
                  <a:lnTo>
                    <a:pt x="22017" y="29379"/>
                  </a:lnTo>
                  <a:lnTo>
                    <a:pt x="21063" y="29311"/>
                  </a:lnTo>
                  <a:lnTo>
                    <a:pt x="20109" y="29379"/>
                  </a:lnTo>
                  <a:lnTo>
                    <a:pt x="19155" y="29447"/>
                  </a:lnTo>
                  <a:lnTo>
                    <a:pt x="18200" y="29584"/>
                  </a:lnTo>
                  <a:lnTo>
                    <a:pt x="17246" y="29788"/>
                  </a:lnTo>
                  <a:lnTo>
                    <a:pt x="16292" y="30061"/>
                  </a:lnTo>
                  <a:lnTo>
                    <a:pt x="15337" y="30333"/>
                  </a:lnTo>
                  <a:lnTo>
                    <a:pt x="14383" y="30674"/>
                  </a:lnTo>
                  <a:lnTo>
                    <a:pt x="13429" y="31015"/>
                  </a:lnTo>
                  <a:lnTo>
                    <a:pt x="12542" y="31424"/>
                  </a:lnTo>
                  <a:lnTo>
                    <a:pt x="11588" y="31901"/>
                  </a:lnTo>
                  <a:lnTo>
                    <a:pt x="10702" y="32378"/>
                  </a:lnTo>
                  <a:lnTo>
                    <a:pt x="9816" y="32924"/>
                  </a:lnTo>
                  <a:lnTo>
                    <a:pt x="8998" y="33469"/>
                  </a:lnTo>
                  <a:lnTo>
                    <a:pt x="8112" y="34082"/>
                  </a:lnTo>
                  <a:lnTo>
                    <a:pt x="7362" y="34764"/>
                  </a:lnTo>
                  <a:lnTo>
                    <a:pt x="6544" y="35446"/>
                  </a:lnTo>
                  <a:lnTo>
                    <a:pt x="5794" y="36127"/>
                  </a:lnTo>
                  <a:lnTo>
                    <a:pt x="5112" y="36809"/>
                  </a:lnTo>
                  <a:lnTo>
                    <a:pt x="4431" y="37627"/>
                  </a:lnTo>
                  <a:lnTo>
                    <a:pt x="3817" y="38377"/>
                  </a:lnTo>
                  <a:lnTo>
                    <a:pt x="3204" y="39195"/>
                  </a:lnTo>
                  <a:lnTo>
                    <a:pt x="2658" y="40013"/>
                  </a:lnTo>
                  <a:lnTo>
                    <a:pt x="2181" y="40899"/>
                  </a:lnTo>
                  <a:lnTo>
                    <a:pt x="1704" y="41717"/>
                  </a:lnTo>
                  <a:lnTo>
                    <a:pt x="1295" y="42671"/>
                  </a:lnTo>
                  <a:lnTo>
                    <a:pt x="954" y="43557"/>
                  </a:lnTo>
                  <a:lnTo>
                    <a:pt x="682" y="44444"/>
                  </a:lnTo>
                  <a:lnTo>
                    <a:pt x="409" y="45398"/>
                  </a:lnTo>
                  <a:lnTo>
                    <a:pt x="273" y="46352"/>
                  </a:lnTo>
                  <a:lnTo>
                    <a:pt x="136" y="47443"/>
                  </a:lnTo>
                  <a:lnTo>
                    <a:pt x="0" y="48533"/>
                  </a:lnTo>
                  <a:lnTo>
                    <a:pt x="0" y="49624"/>
                  </a:lnTo>
                  <a:lnTo>
                    <a:pt x="0" y="50647"/>
                  </a:lnTo>
                  <a:lnTo>
                    <a:pt x="136" y="51669"/>
                  </a:lnTo>
                  <a:lnTo>
                    <a:pt x="273" y="52760"/>
                  </a:lnTo>
                  <a:lnTo>
                    <a:pt x="409" y="53782"/>
                  </a:lnTo>
                  <a:lnTo>
                    <a:pt x="682" y="54805"/>
                  </a:lnTo>
                  <a:lnTo>
                    <a:pt x="954" y="55827"/>
                  </a:lnTo>
                  <a:lnTo>
                    <a:pt x="1295" y="56781"/>
                  </a:lnTo>
                  <a:lnTo>
                    <a:pt x="1704" y="57804"/>
                  </a:lnTo>
                  <a:lnTo>
                    <a:pt x="2113" y="58758"/>
                  </a:lnTo>
                  <a:lnTo>
                    <a:pt x="2590" y="59781"/>
                  </a:lnTo>
                  <a:lnTo>
                    <a:pt x="3136" y="60735"/>
                  </a:lnTo>
                  <a:lnTo>
                    <a:pt x="3749" y="61689"/>
                  </a:lnTo>
                  <a:lnTo>
                    <a:pt x="4363" y="62644"/>
                  </a:lnTo>
                  <a:lnTo>
                    <a:pt x="5930" y="64689"/>
                  </a:lnTo>
                  <a:lnTo>
                    <a:pt x="7430" y="66597"/>
                  </a:lnTo>
                  <a:lnTo>
                    <a:pt x="8998" y="68369"/>
                  </a:lnTo>
                  <a:lnTo>
                    <a:pt x="10497" y="70005"/>
                  </a:lnTo>
                  <a:lnTo>
                    <a:pt x="12883" y="72596"/>
                  </a:lnTo>
                  <a:lnTo>
                    <a:pt x="13701" y="73414"/>
                  </a:lnTo>
                  <a:lnTo>
                    <a:pt x="14178" y="74027"/>
                  </a:lnTo>
                  <a:lnTo>
                    <a:pt x="14315" y="74368"/>
                  </a:lnTo>
                  <a:lnTo>
                    <a:pt x="14451" y="74913"/>
                  </a:lnTo>
                  <a:lnTo>
                    <a:pt x="14519" y="76072"/>
                  </a:lnTo>
                  <a:lnTo>
                    <a:pt x="14519" y="78731"/>
                  </a:lnTo>
                  <a:lnTo>
                    <a:pt x="14587" y="79003"/>
                  </a:lnTo>
                  <a:lnTo>
                    <a:pt x="14656" y="79344"/>
                  </a:lnTo>
                  <a:lnTo>
                    <a:pt x="14928" y="79958"/>
                  </a:lnTo>
                  <a:lnTo>
                    <a:pt x="15337" y="80503"/>
                  </a:lnTo>
                  <a:lnTo>
                    <a:pt x="15814" y="81048"/>
                  </a:lnTo>
                  <a:lnTo>
                    <a:pt x="16360" y="81457"/>
                  </a:lnTo>
                  <a:lnTo>
                    <a:pt x="16973" y="81798"/>
                  </a:lnTo>
                  <a:lnTo>
                    <a:pt x="17519" y="82002"/>
                  </a:lnTo>
                  <a:lnTo>
                    <a:pt x="18064" y="82139"/>
                  </a:lnTo>
                  <a:lnTo>
                    <a:pt x="18882" y="82343"/>
                  </a:lnTo>
                  <a:lnTo>
                    <a:pt x="20722" y="82889"/>
                  </a:lnTo>
                  <a:lnTo>
                    <a:pt x="25971" y="84456"/>
                  </a:lnTo>
                  <a:lnTo>
                    <a:pt x="33401" y="86774"/>
                  </a:lnTo>
                  <a:lnTo>
                    <a:pt x="55078" y="93386"/>
                  </a:lnTo>
                  <a:lnTo>
                    <a:pt x="55214" y="92568"/>
                  </a:lnTo>
                  <a:lnTo>
                    <a:pt x="55487" y="91273"/>
                  </a:lnTo>
                  <a:lnTo>
                    <a:pt x="55419" y="90591"/>
                  </a:lnTo>
                  <a:lnTo>
                    <a:pt x="55282" y="89705"/>
                  </a:lnTo>
                  <a:lnTo>
                    <a:pt x="55146" y="89228"/>
                  </a:lnTo>
                  <a:lnTo>
                    <a:pt x="54941" y="88751"/>
                  </a:lnTo>
                  <a:lnTo>
                    <a:pt x="54669" y="88274"/>
                  </a:lnTo>
                  <a:lnTo>
                    <a:pt x="54328" y="87728"/>
                  </a:lnTo>
                  <a:lnTo>
                    <a:pt x="53987" y="87183"/>
                  </a:lnTo>
                  <a:lnTo>
                    <a:pt x="53510" y="86706"/>
                  </a:lnTo>
                  <a:lnTo>
                    <a:pt x="53033" y="86229"/>
                  </a:lnTo>
                  <a:lnTo>
                    <a:pt x="52419" y="85752"/>
                  </a:lnTo>
                  <a:lnTo>
                    <a:pt x="51806" y="85343"/>
                  </a:lnTo>
                  <a:lnTo>
                    <a:pt x="51056" y="84934"/>
                  </a:lnTo>
                  <a:lnTo>
                    <a:pt x="50238" y="84593"/>
                  </a:lnTo>
                  <a:lnTo>
                    <a:pt x="49352" y="84252"/>
                  </a:lnTo>
                  <a:lnTo>
                    <a:pt x="38786" y="81116"/>
                  </a:lnTo>
                  <a:lnTo>
                    <a:pt x="38514" y="81048"/>
                  </a:lnTo>
                  <a:lnTo>
                    <a:pt x="38445" y="80912"/>
                  </a:lnTo>
                  <a:lnTo>
                    <a:pt x="38445" y="80844"/>
                  </a:lnTo>
                  <a:lnTo>
                    <a:pt x="38514" y="80775"/>
                  </a:lnTo>
                  <a:lnTo>
                    <a:pt x="38991" y="80366"/>
                  </a:lnTo>
                  <a:lnTo>
                    <a:pt x="39877" y="79821"/>
                  </a:lnTo>
                  <a:lnTo>
                    <a:pt x="40695" y="79071"/>
                  </a:lnTo>
                  <a:lnTo>
                    <a:pt x="41513" y="78253"/>
                  </a:lnTo>
                  <a:lnTo>
                    <a:pt x="42263" y="77435"/>
                  </a:lnTo>
                  <a:lnTo>
                    <a:pt x="42944" y="76549"/>
                  </a:lnTo>
                  <a:lnTo>
                    <a:pt x="43558" y="75663"/>
                  </a:lnTo>
                  <a:lnTo>
                    <a:pt x="44171" y="74845"/>
                  </a:lnTo>
                  <a:lnTo>
                    <a:pt x="44648" y="73959"/>
                  </a:lnTo>
                  <a:lnTo>
                    <a:pt x="45057" y="73141"/>
                  </a:lnTo>
                  <a:lnTo>
                    <a:pt x="45466" y="72323"/>
                  </a:lnTo>
                  <a:lnTo>
                    <a:pt x="45807" y="71437"/>
                  </a:lnTo>
                  <a:lnTo>
                    <a:pt x="46080" y="70551"/>
                  </a:lnTo>
                  <a:lnTo>
                    <a:pt x="46284" y="69733"/>
                  </a:lnTo>
                  <a:lnTo>
                    <a:pt x="46489" y="68847"/>
                  </a:lnTo>
                  <a:lnTo>
                    <a:pt x="46625" y="68029"/>
                  </a:lnTo>
                  <a:lnTo>
                    <a:pt x="46762" y="66461"/>
                  </a:lnTo>
                  <a:lnTo>
                    <a:pt x="46762" y="64893"/>
                  </a:lnTo>
                  <a:lnTo>
                    <a:pt x="46625" y="63393"/>
                  </a:lnTo>
                  <a:lnTo>
                    <a:pt x="46421" y="62030"/>
                  </a:lnTo>
                  <a:lnTo>
                    <a:pt x="46148" y="60735"/>
                  </a:lnTo>
                  <a:lnTo>
                    <a:pt x="45807" y="59576"/>
                  </a:lnTo>
                  <a:lnTo>
                    <a:pt x="45466" y="58554"/>
                  </a:lnTo>
                  <a:lnTo>
                    <a:pt x="45057" y="57668"/>
                  </a:lnTo>
                  <a:lnTo>
                    <a:pt x="44717" y="56850"/>
                  </a:lnTo>
                  <a:lnTo>
                    <a:pt x="44171" y="55759"/>
                  </a:lnTo>
                  <a:lnTo>
                    <a:pt x="43899" y="55418"/>
                  </a:lnTo>
                  <a:lnTo>
                    <a:pt x="43899" y="55418"/>
                  </a:lnTo>
                  <a:lnTo>
                    <a:pt x="44512" y="56100"/>
                  </a:lnTo>
                  <a:lnTo>
                    <a:pt x="45057" y="56918"/>
                  </a:lnTo>
                  <a:lnTo>
                    <a:pt x="45807" y="58008"/>
                  </a:lnTo>
                  <a:lnTo>
                    <a:pt x="46625" y="59440"/>
                  </a:lnTo>
                  <a:lnTo>
                    <a:pt x="47375" y="61144"/>
                  </a:lnTo>
                  <a:lnTo>
                    <a:pt x="47784" y="62166"/>
                  </a:lnTo>
                  <a:lnTo>
                    <a:pt x="48125" y="63189"/>
                  </a:lnTo>
                  <a:lnTo>
                    <a:pt x="48398" y="64280"/>
                  </a:lnTo>
                  <a:lnTo>
                    <a:pt x="48670" y="65438"/>
                  </a:lnTo>
                  <a:lnTo>
                    <a:pt x="48943" y="66870"/>
                  </a:lnTo>
                  <a:lnTo>
                    <a:pt x="49011" y="68301"/>
                  </a:lnTo>
                  <a:lnTo>
                    <a:pt x="48943" y="69733"/>
                  </a:lnTo>
                  <a:lnTo>
                    <a:pt x="48807" y="71028"/>
                  </a:lnTo>
                  <a:lnTo>
                    <a:pt x="48534" y="72255"/>
                  </a:lnTo>
                  <a:lnTo>
                    <a:pt x="48193" y="73414"/>
                  </a:lnTo>
                  <a:lnTo>
                    <a:pt x="47852" y="74572"/>
                  </a:lnTo>
                  <a:lnTo>
                    <a:pt x="47443" y="75527"/>
                  </a:lnTo>
                  <a:lnTo>
                    <a:pt x="46966" y="76481"/>
                  </a:lnTo>
                  <a:lnTo>
                    <a:pt x="46557" y="77299"/>
                  </a:lnTo>
                  <a:lnTo>
                    <a:pt x="45739" y="78594"/>
                  </a:lnTo>
                  <a:lnTo>
                    <a:pt x="45126" y="79412"/>
                  </a:lnTo>
                  <a:lnTo>
                    <a:pt x="44921" y="79685"/>
                  </a:lnTo>
                  <a:lnTo>
                    <a:pt x="48125" y="80639"/>
                  </a:lnTo>
                  <a:lnTo>
                    <a:pt x="58827" y="69869"/>
                  </a:lnTo>
                  <a:lnTo>
                    <a:pt x="66530" y="62030"/>
                  </a:lnTo>
                  <a:lnTo>
                    <a:pt x="69393" y="59099"/>
                  </a:lnTo>
                  <a:lnTo>
                    <a:pt x="70960" y="57395"/>
                  </a:lnTo>
                  <a:lnTo>
                    <a:pt x="71710" y="56713"/>
                  </a:lnTo>
                  <a:lnTo>
                    <a:pt x="72460" y="56100"/>
                  </a:lnTo>
                  <a:lnTo>
                    <a:pt x="73278" y="55554"/>
                  </a:lnTo>
                  <a:lnTo>
                    <a:pt x="74164" y="55077"/>
                  </a:lnTo>
                  <a:lnTo>
                    <a:pt x="75050" y="54668"/>
                  </a:lnTo>
                  <a:lnTo>
                    <a:pt x="75868" y="54327"/>
                  </a:lnTo>
                  <a:lnTo>
                    <a:pt x="77232" y="53782"/>
                  </a:lnTo>
                  <a:lnTo>
                    <a:pt x="79345" y="53169"/>
                  </a:lnTo>
                  <a:lnTo>
                    <a:pt x="81526" y="52351"/>
                  </a:lnTo>
                  <a:lnTo>
                    <a:pt x="83707" y="51533"/>
                  </a:lnTo>
                  <a:lnTo>
                    <a:pt x="85752" y="50715"/>
                  </a:lnTo>
                  <a:lnTo>
                    <a:pt x="87661" y="49897"/>
                  </a:lnTo>
                  <a:lnTo>
                    <a:pt x="89297" y="49147"/>
                  </a:lnTo>
                  <a:lnTo>
                    <a:pt x="90592" y="48465"/>
                  </a:lnTo>
                  <a:lnTo>
                    <a:pt x="91478" y="47988"/>
                  </a:lnTo>
                  <a:lnTo>
                    <a:pt x="91819" y="47715"/>
                  </a:lnTo>
                  <a:lnTo>
                    <a:pt x="92160" y="47443"/>
                  </a:lnTo>
                  <a:lnTo>
                    <a:pt x="92841" y="46693"/>
                  </a:lnTo>
                  <a:lnTo>
                    <a:pt x="93523" y="45807"/>
                  </a:lnTo>
                  <a:lnTo>
                    <a:pt x="94137" y="44921"/>
                  </a:lnTo>
                  <a:lnTo>
                    <a:pt x="95227" y="43148"/>
                  </a:lnTo>
                  <a:lnTo>
                    <a:pt x="95909" y="41921"/>
                  </a:lnTo>
                  <a:lnTo>
                    <a:pt x="96386" y="41172"/>
                  </a:lnTo>
                  <a:lnTo>
                    <a:pt x="96795" y="40285"/>
                  </a:lnTo>
                  <a:lnTo>
                    <a:pt x="97136" y="39263"/>
                  </a:lnTo>
                  <a:lnTo>
                    <a:pt x="97272" y="38786"/>
                  </a:lnTo>
                  <a:lnTo>
                    <a:pt x="97340" y="38241"/>
                  </a:lnTo>
                  <a:lnTo>
                    <a:pt x="97204" y="37900"/>
                  </a:lnTo>
                  <a:lnTo>
                    <a:pt x="96863" y="37286"/>
                  </a:lnTo>
                  <a:lnTo>
                    <a:pt x="95909" y="35787"/>
                  </a:lnTo>
                  <a:lnTo>
                    <a:pt x="94409" y="33742"/>
                  </a:lnTo>
                  <a:lnTo>
                    <a:pt x="93591" y="32447"/>
                  </a:lnTo>
                  <a:lnTo>
                    <a:pt x="92705" y="31083"/>
                  </a:lnTo>
                  <a:lnTo>
                    <a:pt x="91546" y="29447"/>
                  </a:lnTo>
                  <a:lnTo>
                    <a:pt x="90183" y="27675"/>
                  </a:lnTo>
                  <a:lnTo>
                    <a:pt x="88752" y="25971"/>
                  </a:lnTo>
                  <a:lnTo>
                    <a:pt x="88002" y="25221"/>
                  </a:lnTo>
                  <a:lnTo>
                    <a:pt x="87252" y="24471"/>
                  </a:lnTo>
                  <a:lnTo>
                    <a:pt x="86502" y="23858"/>
                  </a:lnTo>
                  <a:lnTo>
                    <a:pt x="85752" y="23381"/>
                  </a:lnTo>
                  <a:lnTo>
                    <a:pt x="83980" y="22494"/>
                  </a:lnTo>
                  <a:lnTo>
                    <a:pt x="82208" y="21676"/>
                  </a:lnTo>
                  <a:lnTo>
                    <a:pt x="79686" y="20654"/>
                  </a:lnTo>
                  <a:lnTo>
                    <a:pt x="79072" y="20245"/>
                  </a:lnTo>
                  <a:lnTo>
                    <a:pt x="76823" y="18677"/>
                  </a:lnTo>
                  <a:lnTo>
                    <a:pt x="74437" y="17041"/>
                  </a:lnTo>
                  <a:lnTo>
                    <a:pt x="71438" y="14996"/>
                  </a:lnTo>
                  <a:lnTo>
                    <a:pt x="68166" y="12883"/>
                  </a:lnTo>
                  <a:lnTo>
                    <a:pt x="64894" y="10838"/>
                  </a:lnTo>
                  <a:lnTo>
                    <a:pt x="63326" y="9952"/>
                  </a:lnTo>
                  <a:lnTo>
                    <a:pt x="61826" y="9134"/>
                  </a:lnTo>
                  <a:lnTo>
                    <a:pt x="60463" y="8384"/>
                  </a:lnTo>
                  <a:lnTo>
                    <a:pt x="59236" y="7839"/>
                  </a:lnTo>
                  <a:lnTo>
                    <a:pt x="53919" y="5521"/>
                  </a:lnTo>
                  <a:lnTo>
                    <a:pt x="50715" y="4158"/>
                  </a:lnTo>
                  <a:lnTo>
                    <a:pt x="49079" y="3476"/>
                  </a:lnTo>
                  <a:lnTo>
                    <a:pt x="47307" y="2863"/>
                  </a:lnTo>
                  <a:lnTo>
                    <a:pt x="45466" y="2249"/>
                  </a:lnTo>
                  <a:lnTo>
                    <a:pt x="43626" y="1704"/>
                  </a:lnTo>
                  <a:lnTo>
                    <a:pt x="41717" y="1227"/>
                  </a:lnTo>
                  <a:lnTo>
                    <a:pt x="39809" y="750"/>
                  </a:lnTo>
                  <a:lnTo>
                    <a:pt x="37832" y="409"/>
                  </a:lnTo>
                  <a:lnTo>
                    <a:pt x="35855" y="204"/>
                  </a:lnTo>
                  <a:lnTo>
                    <a:pt x="33878" y="68"/>
                  </a:lnTo>
                  <a:lnTo>
                    <a:pt x="31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03"/>
            <p:cNvSpPr/>
            <p:nvPr/>
          </p:nvSpPr>
          <p:spPr>
            <a:xfrm>
              <a:off x="841375" y="3883375"/>
              <a:ext cx="202825" cy="102275"/>
            </a:xfrm>
            <a:custGeom>
              <a:rect b="b" l="l" r="r" t="t"/>
              <a:pathLst>
                <a:path extrusionOk="0" h="4091" w="8113">
                  <a:moveTo>
                    <a:pt x="1705" y="0"/>
                  </a:moveTo>
                  <a:lnTo>
                    <a:pt x="1364" y="68"/>
                  </a:lnTo>
                  <a:lnTo>
                    <a:pt x="1091" y="205"/>
                  </a:lnTo>
                  <a:lnTo>
                    <a:pt x="614" y="546"/>
                  </a:lnTo>
                  <a:lnTo>
                    <a:pt x="341" y="955"/>
                  </a:lnTo>
                  <a:lnTo>
                    <a:pt x="69" y="1432"/>
                  </a:lnTo>
                  <a:lnTo>
                    <a:pt x="1" y="1977"/>
                  </a:lnTo>
                  <a:lnTo>
                    <a:pt x="69" y="2454"/>
                  </a:lnTo>
                  <a:lnTo>
                    <a:pt x="137" y="2727"/>
                  </a:lnTo>
                  <a:lnTo>
                    <a:pt x="273" y="3000"/>
                  </a:lnTo>
                  <a:lnTo>
                    <a:pt x="410" y="3272"/>
                  </a:lnTo>
                  <a:lnTo>
                    <a:pt x="614" y="3477"/>
                  </a:lnTo>
                  <a:lnTo>
                    <a:pt x="887" y="3749"/>
                  </a:lnTo>
                  <a:lnTo>
                    <a:pt x="1228" y="3954"/>
                  </a:lnTo>
                  <a:lnTo>
                    <a:pt x="1568" y="4022"/>
                  </a:lnTo>
                  <a:lnTo>
                    <a:pt x="1977" y="4090"/>
                  </a:lnTo>
                  <a:lnTo>
                    <a:pt x="2455" y="4022"/>
                  </a:lnTo>
                  <a:lnTo>
                    <a:pt x="2932" y="3954"/>
                  </a:lnTo>
                  <a:lnTo>
                    <a:pt x="4091" y="3613"/>
                  </a:lnTo>
                  <a:lnTo>
                    <a:pt x="5249" y="3204"/>
                  </a:lnTo>
                  <a:lnTo>
                    <a:pt x="6340" y="2727"/>
                  </a:lnTo>
                  <a:lnTo>
                    <a:pt x="7294" y="2250"/>
                  </a:lnTo>
                  <a:lnTo>
                    <a:pt x="8112" y="1841"/>
                  </a:lnTo>
                  <a:lnTo>
                    <a:pt x="2795" y="137"/>
                  </a:lnTo>
                  <a:lnTo>
                    <a:pt x="2659" y="68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4475" lIns="94475" spcFirstLastPara="1" rIns="94475" wrap="square" tIns="94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p103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103"/>
          <p:cNvSpPr txBox="1"/>
          <p:nvPr>
            <p:ph idx="1" type="subTitle"/>
          </p:nvPr>
        </p:nvSpPr>
        <p:spPr>
          <a:xfrm>
            <a:off x="358975" y="4622500"/>
            <a:ext cx="4119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7" name="Google Shape;877;p103"/>
          <p:cNvSpPr txBox="1"/>
          <p:nvPr>
            <p:ph idx="2" type="body"/>
          </p:nvPr>
        </p:nvSpPr>
        <p:spPr>
          <a:xfrm>
            <a:off x="368325" y="3195325"/>
            <a:ext cx="6454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■"/>
              <a:defRPr b="0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8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03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96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31" Type="http://schemas.openxmlformats.org/officeDocument/2006/relationships/theme" Target="../theme/theme6.xml"/><Relationship Id="rId30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7" name="Google Shape;7;p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999999"/>
          </p15:clr>
        </p15:guide>
        <p15:guide id="2" pos="226">
          <p15:clr>
            <a:srgbClr val="1D1C1D"/>
          </p15:clr>
        </p15:guide>
        <p15:guide id="3" orient="horz" pos="227">
          <p15:clr>
            <a:srgbClr val="1D1C1D"/>
          </p15:clr>
        </p15:guide>
        <p15:guide id="4" orient="horz" pos="342">
          <p15:clr>
            <a:srgbClr val="CC0014"/>
          </p15:clr>
        </p15:guide>
        <p15:guide id="5" orient="horz" pos="3017">
          <p15:clr>
            <a:srgbClr val="1F1F1F"/>
          </p15:clr>
        </p15:guide>
        <p15:guide id="6" pos="5533">
          <p15:clr>
            <a:schemeClr val="dk1"/>
          </p15:clr>
        </p15:guide>
        <p15:guide id="7" orient="horz">
          <p15:clr>
            <a:srgbClr val="EA4335"/>
          </p15:clr>
        </p15:guide>
        <p15:guide id="8" orient="horz" pos="3240">
          <p15:clr>
            <a:srgbClr val="EA4335"/>
          </p15:clr>
        </p15:guide>
        <p15:guide id="9" orient="horz" pos="564">
          <p15:clr>
            <a:srgbClr val="000000"/>
          </p15:clr>
        </p15:guide>
        <p15:guide id="10" pos="847">
          <p15:clr>
            <a:srgbClr val="CC0014"/>
          </p15:clr>
        </p15:guide>
        <p15:guide id="11" pos="3559">
          <p15:clr>
            <a:srgbClr val="CC0014"/>
          </p15:clr>
        </p15:guide>
        <p15:guide id="12" pos="4912">
          <p15:clr>
            <a:srgbClr val="CC0014"/>
          </p15:clr>
        </p15:guide>
        <p15:guide id="13" orient="horz" pos="895">
          <p15:clr>
            <a:schemeClr val="accent5"/>
          </p15:clr>
        </p15:guide>
        <p15:guide id="14" pos="2821">
          <p15:clr>
            <a:srgbClr val="000000"/>
          </p15:clr>
        </p15:guide>
        <p15:guide id="15" pos="4290">
          <p15:clr>
            <a:schemeClr val="dk1"/>
          </p15:clr>
        </p15:guide>
        <p15:guide id="16" pos="2201">
          <p15:clr>
            <a:srgbClr val="CC0014"/>
          </p15:clr>
        </p15:guide>
        <p15:guide id="17" orient="horz" pos="2347">
          <p15:clr>
            <a:srgbClr val="FF0000"/>
          </p15:clr>
        </p15:guide>
        <p15:guide id="18" pos="1580">
          <p15:clr>
            <a:srgbClr val="242424"/>
          </p15:clr>
        </p15:guide>
        <p15:guide id="19" pos="1466">
          <p15:clr>
            <a:schemeClr val="dk1"/>
          </p15:clr>
        </p15:guide>
        <p15:guide id="20" pos="1891">
          <p15:clr>
            <a:srgbClr val="005731"/>
          </p15:clr>
        </p15:guide>
        <p15:guide id="21" pos="1156">
          <p15:clr>
            <a:srgbClr val="005731"/>
          </p15:clr>
        </p15:guide>
        <p15:guide id="22" pos="537">
          <p15:clr>
            <a:srgbClr val="005731"/>
          </p15:clr>
        </p15:guide>
        <p15:guide id="23" pos="2514">
          <p15:clr>
            <a:srgbClr val="005731"/>
          </p15:clr>
        </p15:guide>
        <p15:guide id="24" pos="3249">
          <p15:clr>
            <a:srgbClr val="005731"/>
          </p15:clr>
        </p15:guide>
        <p15:guide id="25" pos="3877">
          <p15:clr>
            <a:srgbClr val="005731"/>
          </p15:clr>
        </p15:guide>
        <p15:guide id="26" pos="4601">
          <p15:clr>
            <a:srgbClr val="005731"/>
          </p15:clr>
        </p15:guide>
        <p15:guide id="27" pos="5223">
          <p15:clr>
            <a:srgbClr val="005731"/>
          </p15:clr>
        </p15:guide>
        <p15:guide id="28" orient="horz" pos="2013">
          <p15:clr>
            <a:srgbClr val="005731"/>
          </p15:clr>
        </p15:guide>
        <p15:guide id="29" orient="horz" pos="1232">
          <p15:clr>
            <a:srgbClr val="005731"/>
          </p15:clr>
        </p15:guide>
        <p15:guide id="30" orient="horz" pos="2683">
          <p15:clr>
            <a:srgbClr val="1F1F1F"/>
          </p15:clr>
        </p15:guide>
        <p15:guide id="31" pos="4177">
          <p15:clr>
            <a:schemeClr val="dk1"/>
          </p15:clr>
        </p15:guide>
        <p15:guide id="32" pos="2935">
          <p15:clr>
            <a:srgbClr val="000000"/>
          </p15:clr>
        </p15:guide>
        <p15:guide id="33" orient="horz" pos="456">
          <p15:clr>
            <a:srgbClr val="CC0014"/>
          </p15:clr>
        </p15:guide>
        <p15:guide id="34" orient="horz" pos="1563">
          <p15:clr>
            <a:srgbClr val="1D1C1D"/>
          </p15:clr>
        </p15:guide>
        <p15:guide id="35" orient="horz" pos="1677">
          <p15:clr>
            <a:srgbClr val="1D1C1D"/>
          </p15:clr>
        </p15:guide>
        <p15:guide id="36" pos="2880">
          <p15:clr>
            <a:srgbClr val="999999"/>
          </p15:clr>
        </p15:guide>
        <p15:guide id="37" orient="horz" pos="2912">
          <p15:clr>
            <a:srgbClr val="CC0014"/>
          </p15:clr>
        </p15:guide>
        <p15:guide id="38" orient="horz" pos="2807">
          <p15:clr>
            <a:srgbClr val="CC001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3"/>
          <p:cNvGrpSpPr/>
          <p:nvPr/>
        </p:nvGrpSpPr>
        <p:grpSpPr>
          <a:xfrm>
            <a:off x="8575968" y="346194"/>
            <a:ext cx="226407" cy="211493"/>
            <a:chOff x="1082200" y="241925"/>
            <a:chExt cx="5455600" cy="5234975"/>
          </a:xfrm>
        </p:grpSpPr>
        <p:sp>
          <p:nvSpPr>
            <p:cNvPr id="288" name="Google Shape;288;p33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3"/>
          <p:cNvSpPr txBox="1"/>
          <p:nvPr>
            <p:ph type="title"/>
          </p:nvPr>
        </p:nvSpPr>
        <p:spPr>
          <a:xfrm>
            <a:off x="337330" y="328047"/>
            <a:ext cx="7925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b="0" i="0" sz="1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351687" y="905703"/>
            <a:ext cx="81105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375" lIns="57375" spcFirstLastPara="1" rIns="57375" wrap="square" tIns="57375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●"/>
              <a:defRPr b="0" i="0" sz="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○"/>
              <a:defRPr b="0" i="0" sz="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■"/>
              <a:defRPr b="0" i="0" sz="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●"/>
              <a:defRPr b="0" i="0" sz="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○"/>
              <a:defRPr b="0" i="0" sz="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■"/>
              <a:defRPr b="0" i="0" sz="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●"/>
              <a:defRPr b="0" i="0" sz="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○"/>
              <a:defRPr b="0" i="0" sz="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■"/>
              <a:defRPr b="0" i="0" sz="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14">
          <p15:clr>
            <a:srgbClr val="EA4335"/>
          </p15:clr>
        </p15:guide>
        <p15:guide id="3" orient="horz" pos="213">
          <p15:clr>
            <a:srgbClr val="EA4335"/>
          </p15:clr>
        </p15:guide>
        <p15:guide id="4" orient="horz" pos="351">
          <p15:clr>
            <a:srgbClr val="EA4335"/>
          </p15:clr>
        </p15:guide>
        <p15:guide id="5" orient="horz" pos="3032">
          <p15:clr>
            <a:srgbClr val="EA4335"/>
          </p15:clr>
        </p15:guide>
        <p15:guide id="6" pos="5545">
          <p15:clr>
            <a:srgbClr val="EA4335"/>
          </p15:clr>
        </p15:guide>
        <p15:guide id="7" pos="5402">
          <p15:clr>
            <a:srgbClr val="EA4335"/>
          </p15:clr>
        </p15:guide>
        <p15:guide id="8" pos="359">
          <p15:clr>
            <a:srgbClr val="EA4335"/>
          </p15:clr>
        </p15:guide>
        <p15:guide id="9" orient="horz" pos="2885">
          <p15:clr>
            <a:srgbClr val="EA4335"/>
          </p15:clr>
        </p15:guide>
        <p15:guide id="10" orient="horz">
          <p15:clr>
            <a:srgbClr val="EA4335"/>
          </p15:clr>
        </p15:guide>
        <p15:guide id="11" orient="horz" pos="3240">
          <p15:clr>
            <a:srgbClr val="EA4335"/>
          </p15:clr>
        </p15:guide>
        <p15:guide id="12" orient="horz" pos="498">
          <p15:clr>
            <a:srgbClr val="EA4335"/>
          </p15:clr>
        </p15:guide>
        <p15:guide id="13" pos="2794">
          <p15:clr>
            <a:srgbClr val="EA4335"/>
          </p15:clr>
        </p15:guide>
        <p15:guide id="14" pos="2966">
          <p15:clr>
            <a:srgbClr val="EA4335"/>
          </p15:clr>
        </p15:guide>
        <p15:guide id="15" pos="1019">
          <p15:clr>
            <a:srgbClr val="EA4335"/>
          </p15:clr>
        </p15:guide>
        <p15:guide id="16" pos="1119">
          <p15:clr>
            <a:srgbClr val="EA4335"/>
          </p15:clr>
        </p15:guide>
        <p15:guide id="17" pos="1924">
          <p15:clr>
            <a:srgbClr val="EA4335"/>
          </p15:clr>
        </p15:guide>
        <p15:guide id="18" pos="2024">
          <p15:clr>
            <a:srgbClr val="EA4335"/>
          </p15:clr>
        </p15:guide>
        <p15:guide id="19" pos="3734">
          <p15:clr>
            <a:srgbClr val="EA4335"/>
          </p15:clr>
        </p15:guide>
        <p15:guide id="20" pos="3835">
          <p15:clr>
            <a:srgbClr val="EA4335"/>
          </p15:clr>
        </p15:guide>
        <p15:guide id="21" pos="4640">
          <p15:clr>
            <a:srgbClr val="EA4335"/>
          </p15:clr>
        </p15:guide>
        <p15:guide id="22" pos="4740">
          <p15:clr>
            <a:srgbClr val="EA4335"/>
          </p15:clr>
        </p15:guide>
        <p15:guide id="23" orient="horz" pos="636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51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449" name="Google Shape;449;p51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1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51"/>
          <p:cNvSpPr txBox="1"/>
          <p:nvPr>
            <p:ph idx="12" type="sldNum"/>
          </p:nvPr>
        </p:nvSpPr>
        <p:spPr>
          <a:xfrm>
            <a:off x="8784268" y="4810113"/>
            <a:ext cx="2289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999999"/>
          </p15:clr>
        </p15:guide>
        <p15:guide id="2" pos="226">
          <p15:clr>
            <a:srgbClr val="1D1C1D"/>
          </p15:clr>
        </p15:guide>
        <p15:guide id="3" orient="horz" pos="227">
          <p15:clr>
            <a:srgbClr val="1D1C1D"/>
          </p15:clr>
        </p15:guide>
        <p15:guide id="4" orient="horz" pos="342">
          <p15:clr>
            <a:srgbClr val="CC0014"/>
          </p15:clr>
        </p15:guide>
        <p15:guide id="5" orient="horz" pos="3017">
          <p15:clr>
            <a:srgbClr val="1F1F1F"/>
          </p15:clr>
        </p15:guide>
        <p15:guide id="6" pos="5533">
          <p15:clr>
            <a:schemeClr val="dk1"/>
          </p15:clr>
        </p15:guide>
        <p15:guide id="7" orient="horz">
          <p15:clr>
            <a:srgbClr val="EA4335"/>
          </p15:clr>
        </p15:guide>
        <p15:guide id="8" orient="horz" pos="3240">
          <p15:clr>
            <a:srgbClr val="EA4335"/>
          </p15:clr>
        </p15:guide>
        <p15:guide id="9" orient="horz" pos="564">
          <p15:clr>
            <a:srgbClr val="000000"/>
          </p15:clr>
        </p15:guide>
        <p15:guide id="10" pos="847">
          <p15:clr>
            <a:srgbClr val="CC0014"/>
          </p15:clr>
        </p15:guide>
        <p15:guide id="11" pos="3559">
          <p15:clr>
            <a:srgbClr val="CC0014"/>
          </p15:clr>
        </p15:guide>
        <p15:guide id="12" pos="4912">
          <p15:clr>
            <a:srgbClr val="CC0014"/>
          </p15:clr>
        </p15:guide>
        <p15:guide id="13" orient="horz" pos="895">
          <p15:clr>
            <a:schemeClr val="accent5"/>
          </p15:clr>
        </p15:guide>
        <p15:guide id="14" pos="2821">
          <p15:clr>
            <a:srgbClr val="000000"/>
          </p15:clr>
        </p15:guide>
        <p15:guide id="15" pos="4290">
          <p15:clr>
            <a:schemeClr val="dk1"/>
          </p15:clr>
        </p15:guide>
        <p15:guide id="16" pos="2201">
          <p15:clr>
            <a:srgbClr val="CC0014"/>
          </p15:clr>
        </p15:guide>
        <p15:guide id="17" orient="horz" pos="2347">
          <p15:clr>
            <a:srgbClr val="FF0000"/>
          </p15:clr>
        </p15:guide>
        <p15:guide id="18" pos="1580">
          <p15:clr>
            <a:srgbClr val="242424"/>
          </p15:clr>
        </p15:guide>
        <p15:guide id="19" pos="1466">
          <p15:clr>
            <a:schemeClr val="dk1"/>
          </p15:clr>
        </p15:guide>
        <p15:guide id="20" pos="1891">
          <p15:clr>
            <a:srgbClr val="005731"/>
          </p15:clr>
        </p15:guide>
        <p15:guide id="21" pos="1156">
          <p15:clr>
            <a:srgbClr val="005731"/>
          </p15:clr>
        </p15:guide>
        <p15:guide id="22" pos="537">
          <p15:clr>
            <a:srgbClr val="005731"/>
          </p15:clr>
        </p15:guide>
        <p15:guide id="23" pos="2514">
          <p15:clr>
            <a:srgbClr val="005731"/>
          </p15:clr>
        </p15:guide>
        <p15:guide id="24" pos="3249">
          <p15:clr>
            <a:srgbClr val="005731"/>
          </p15:clr>
        </p15:guide>
        <p15:guide id="25" pos="3877">
          <p15:clr>
            <a:srgbClr val="005731"/>
          </p15:clr>
        </p15:guide>
        <p15:guide id="26" pos="4601">
          <p15:clr>
            <a:srgbClr val="005731"/>
          </p15:clr>
        </p15:guide>
        <p15:guide id="27" pos="5223">
          <p15:clr>
            <a:srgbClr val="005731"/>
          </p15:clr>
        </p15:guide>
        <p15:guide id="28" orient="horz" pos="2013">
          <p15:clr>
            <a:srgbClr val="005731"/>
          </p15:clr>
        </p15:guide>
        <p15:guide id="29" orient="horz" pos="1232">
          <p15:clr>
            <a:srgbClr val="005731"/>
          </p15:clr>
        </p15:guide>
        <p15:guide id="30" orient="horz" pos="2683">
          <p15:clr>
            <a:srgbClr val="1F1F1F"/>
          </p15:clr>
        </p15:guide>
        <p15:guide id="31" pos="4177">
          <p15:clr>
            <a:schemeClr val="dk1"/>
          </p15:clr>
        </p15:guide>
        <p15:guide id="32" pos="2935">
          <p15:clr>
            <a:srgbClr val="000000"/>
          </p15:clr>
        </p15:guide>
        <p15:guide id="33" orient="horz" pos="456">
          <p15:clr>
            <a:srgbClr val="CC0014"/>
          </p15:clr>
        </p15:guide>
        <p15:guide id="34" orient="horz" pos="1563">
          <p15:clr>
            <a:srgbClr val="1D1C1D"/>
          </p15:clr>
        </p15:guide>
        <p15:guide id="35" orient="horz" pos="1677">
          <p15:clr>
            <a:srgbClr val="1D1C1D"/>
          </p15:clr>
        </p15:guide>
        <p15:guide id="36" pos="2880">
          <p15:clr>
            <a:srgbClr val="999999"/>
          </p15:clr>
        </p15:guide>
        <p15:guide id="37" orient="horz" pos="2912">
          <p15:clr>
            <a:srgbClr val="CC0014"/>
          </p15:clr>
        </p15:guide>
        <p15:guide id="38" orient="horz" pos="2807">
          <p15:clr>
            <a:srgbClr val="CC001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82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680" name="Google Shape;680;p82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82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2" name="Google Shape;682;p8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3" name="Google Shape;683;p82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999999"/>
          </p15:clr>
        </p15:guide>
        <p15:guide id="2" pos="226">
          <p15:clr>
            <a:srgbClr val="1D1C1D"/>
          </p15:clr>
        </p15:guide>
        <p15:guide id="3" orient="horz" pos="227">
          <p15:clr>
            <a:srgbClr val="1D1C1D"/>
          </p15:clr>
        </p15:guide>
        <p15:guide id="4" orient="horz" pos="342">
          <p15:clr>
            <a:srgbClr val="CC0014"/>
          </p15:clr>
        </p15:guide>
        <p15:guide id="5" orient="horz" pos="3017">
          <p15:clr>
            <a:srgbClr val="1F1F1F"/>
          </p15:clr>
        </p15:guide>
        <p15:guide id="6" pos="5533">
          <p15:clr>
            <a:schemeClr val="dk1"/>
          </p15:clr>
        </p15:guide>
        <p15:guide id="7" orient="horz">
          <p15:clr>
            <a:srgbClr val="EA4335"/>
          </p15:clr>
        </p15:guide>
        <p15:guide id="8" orient="horz" pos="3240">
          <p15:clr>
            <a:srgbClr val="EA4335"/>
          </p15:clr>
        </p15:guide>
        <p15:guide id="9" orient="horz" pos="564">
          <p15:clr>
            <a:srgbClr val="000000"/>
          </p15:clr>
        </p15:guide>
        <p15:guide id="10" pos="847">
          <p15:clr>
            <a:srgbClr val="CC0014"/>
          </p15:clr>
        </p15:guide>
        <p15:guide id="11" pos="3559">
          <p15:clr>
            <a:srgbClr val="CC0014"/>
          </p15:clr>
        </p15:guide>
        <p15:guide id="12" pos="4912">
          <p15:clr>
            <a:srgbClr val="CC0014"/>
          </p15:clr>
        </p15:guide>
        <p15:guide id="13" orient="horz" pos="895">
          <p15:clr>
            <a:schemeClr val="accent5"/>
          </p15:clr>
        </p15:guide>
        <p15:guide id="14" pos="2821">
          <p15:clr>
            <a:srgbClr val="000000"/>
          </p15:clr>
        </p15:guide>
        <p15:guide id="15" pos="4290">
          <p15:clr>
            <a:schemeClr val="dk1"/>
          </p15:clr>
        </p15:guide>
        <p15:guide id="16" pos="2201">
          <p15:clr>
            <a:srgbClr val="CC0014"/>
          </p15:clr>
        </p15:guide>
        <p15:guide id="17" orient="horz" pos="2347">
          <p15:clr>
            <a:srgbClr val="FF0000"/>
          </p15:clr>
        </p15:guide>
        <p15:guide id="18" pos="1580">
          <p15:clr>
            <a:srgbClr val="242424"/>
          </p15:clr>
        </p15:guide>
        <p15:guide id="19" pos="1466">
          <p15:clr>
            <a:schemeClr val="dk1"/>
          </p15:clr>
        </p15:guide>
        <p15:guide id="20" pos="1891">
          <p15:clr>
            <a:srgbClr val="005731"/>
          </p15:clr>
        </p15:guide>
        <p15:guide id="21" pos="1156">
          <p15:clr>
            <a:srgbClr val="005731"/>
          </p15:clr>
        </p15:guide>
        <p15:guide id="22" pos="537">
          <p15:clr>
            <a:srgbClr val="005731"/>
          </p15:clr>
        </p15:guide>
        <p15:guide id="23" pos="2514">
          <p15:clr>
            <a:srgbClr val="005731"/>
          </p15:clr>
        </p15:guide>
        <p15:guide id="24" pos="3249">
          <p15:clr>
            <a:srgbClr val="005731"/>
          </p15:clr>
        </p15:guide>
        <p15:guide id="25" pos="3877">
          <p15:clr>
            <a:srgbClr val="005731"/>
          </p15:clr>
        </p15:guide>
        <p15:guide id="26" pos="4601">
          <p15:clr>
            <a:srgbClr val="005731"/>
          </p15:clr>
        </p15:guide>
        <p15:guide id="27" pos="5223">
          <p15:clr>
            <a:srgbClr val="005731"/>
          </p15:clr>
        </p15:guide>
        <p15:guide id="28" orient="horz" pos="2013">
          <p15:clr>
            <a:srgbClr val="005731"/>
          </p15:clr>
        </p15:guide>
        <p15:guide id="29" orient="horz" pos="1232">
          <p15:clr>
            <a:srgbClr val="005731"/>
          </p15:clr>
        </p15:guide>
        <p15:guide id="30" orient="horz" pos="2683">
          <p15:clr>
            <a:srgbClr val="1F1F1F"/>
          </p15:clr>
        </p15:guide>
        <p15:guide id="31" pos="4177">
          <p15:clr>
            <a:schemeClr val="dk1"/>
          </p15:clr>
        </p15:guide>
        <p15:guide id="32" pos="2935">
          <p15:clr>
            <a:srgbClr val="000000"/>
          </p15:clr>
        </p15:guide>
        <p15:guide id="33" orient="horz" pos="456">
          <p15:clr>
            <a:srgbClr val="CC0014"/>
          </p15:clr>
        </p15:guide>
        <p15:guide id="34" orient="horz" pos="1563">
          <p15:clr>
            <a:srgbClr val="1D1C1D"/>
          </p15:clr>
        </p15:guide>
        <p15:guide id="35" orient="horz" pos="1677">
          <p15:clr>
            <a:srgbClr val="1D1C1D"/>
          </p15:clr>
        </p15:guide>
        <p15:guide id="36" pos="2880">
          <p15:clr>
            <a:srgbClr val="999999"/>
          </p15:clr>
        </p15:guide>
        <p15:guide id="37" orient="horz" pos="2912">
          <p15:clr>
            <a:srgbClr val="CC0014"/>
          </p15:clr>
        </p15:guide>
        <p15:guide id="38" orient="horz" pos="2807">
          <p15:clr>
            <a:srgbClr val="CC001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109"/>
          <p:cNvGrpSpPr/>
          <p:nvPr/>
        </p:nvGrpSpPr>
        <p:grpSpPr>
          <a:xfrm>
            <a:off x="8584376" y="359914"/>
            <a:ext cx="198038" cy="182177"/>
            <a:chOff x="1082200" y="241925"/>
            <a:chExt cx="5455600" cy="5234975"/>
          </a:xfrm>
        </p:grpSpPr>
        <p:sp>
          <p:nvSpPr>
            <p:cNvPr id="924" name="Google Shape;924;p109"/>
            <p:cNvSpPr/>
            <p:nvPr/>
          </p:nvSpPr>
          <p:spPr>
            <a:xfrm>
              <a:off x="1082200" y="241925"/>
              <a:ext cx="5455600" cy="5234975"/>
            </a:xfrm>
            <a:custGeom>
              <a:rect b="b" l="l" r="r" t="t"/>
              <a:pathLst>
                <a:path extrusionOk="0" h="209399" w="218224">
                  <a:moveTo>
                    <a:pt x="71524" y="0"/>
                  </a:moveTo>
                  <a:lnTo>
                    <a:pt x="64676" y="305"/>
                  </a:lnTo>
                  <a:lnTo>
                    <a:pt x="58589" y="761"/>
                  </a:lnTo>
                  <a:lnTo>
                    <a:pt x="53262" y="1522"/>
                  </a:lnTo>
                  <a:lnTo>
                    <a:pt x="48545" y="2283"/>
                  </a:lnTo>
                  <a:lnTo>
                    <a:pt x="44436" y="3044"/>
                  </a:lnTo>
                  <a:lnTo>
                    <a:pt x="41088" y="3805"/>
                  </a:lnTo>
                  <a:lnTo>
                    <a:pt x="36675" y="5022"/>
                  </a:lnTo>
                  <a:lnTo>
                    <a:pt x="34849" y="5479"/>
                  </a:lnTo>
                  <a:lnTo>
                    <a:pt x="33479" y="5935"/>
                  </a:lnTo>
                  <a:lnTo>
                    <a:pt x="32262" y="6392"/>
                  </a:lnTo>
                  <a:lnTo>
                    <a:pt x="31501" y="7000"/>
                  </a:lnTo>
                  <a:lnTo>
                    <a:pt x="31197" y="7305"/>
                  </a:lnTo>
                  <a:lnTo>
                    <a:pt x="31197" y="7609"/>
                  </a:lnTo>
                  <a:lnTo>
                    <a:pt x="31197" y="7913"/>
                  </a:lnTo>
                  <a:lnTo>
                    <a:pt x="31349" y="8370"/>
                  </a:lnTo>
                  <a:lnTo>
                    <a:pt x="31805" y="8674"/>
                  </a:lnTo>
                  <a:lnTo>
                    <a:pt x="32262" y="9131"/>
                  </a:lnTo>
                  <a:lnTo>
                    <a:pt x="33936" y="10044"/>
                  </a:lnTo>
                  <a:lnTo>
                    <a:pt x="36218" y="11261"/>
                  </a:lnTo>
                  <a:lnTo>
                    <a:pt x="40327" y="13696"/>
                  </a:lnTo>
                  <a:lnTo>
                    <a:pt x="52502" y="20696"/>
                  </a:lnTo>
                  <a:lnTo>
                    <a:pt x="63002" y="26631"/>
                  </a:lnTo>
                  <a:lnTo>
                    <a:pt x="68480" y="29523"/>
                  </a:lnTo>
                  <a:lnTo>
                    <a:pt x="73654" y="32262"/>
                  </a:lnTo>
                  <a:lnTo>
                    <a:pt x="78676" y="34697"/>
                  </a:lnTo>
                  <a:lnTo>
                    <a:pt x="83089" y="36675"/>
                  </a:lnTo>
                  <a:lnTo>
                    <a:pt x="87046" y="38349"/>
                  </a:lnTo>
                  <a:lnTo>
                    <a:pt x="88720" y="38958"/>
                  </a:lnTo>
                  <a:lnTo>
                    <a:pt x="90242" y="39262"/>
                  </a:lnTo>
                  <a:lnTo>
                    <a:pt x="96329" y="40632"/>
                  </a:lnTo>
                  <a:lnTo>
                    <a:pt x="99981" y="41241"/>
                  </a:lnTo>
                  <a:lnTo>
                    <a:pt x="104090" y="41849"/>
                  </a:lnTo>
                  <a:lnTo>
                    <a:pt x="108503" y="42306"/>
                  </a:lnTo>
                  <a:lnTo>
                    <a:pt x="113221" y="42762"/>
                  </a:lnTo>
                  <a:lnTo>
                    <a:pt x="118395" y="42915"/>
                  </a:lnTo>
                  <a:lnTo>
                    <a:pt x="126765" y="42915"/>
                  </a:lnTo>
                  <a:lnTo>
                    <a:pt x="129656" y="43219"/>
                  </a:lnTo>
                  <a:lnTo>
                    <a:pt x="132395" y="43523"/>
                  </a:lnTo>
                  <a:lnTo>
                    <a:pt x="134830" y="43980"/>
                  </a:lnTo>
                  <a:lnTo>
                    <a:pt x="137113" y="44436"/>
                  </a:lnTo>
                  <a:lnTo>
                    <a:pt x="139243" y="45045"/>
                  </a:lnTo>
                  <a:lnTo>
                    <a:pt x="141222" y="45806"/>
                  </a:lnTo>
                  <a:lnTo>
                    <a:pt x="142896" y="46567"/>
                  </a:lnTo>
                  <a:lnTo>
                    <a:pt x="144417" y="47328"/>
                  </a:lnTo>
                  <a:lnTo>
                    <a:pt x="145787" y="48241"/>
                  </a:lnTo>
                  <a:lnTo>
                    <a:pt x="148070" y="49763"/>
                  </a:lnTo>
                  <a:lnTo>
                    <a:pt x="149135" y="50828"/>
                  </a:lnTo>
                  <a:lnTo>
                    <a:pt x="148070" y="50219"/>
                  </a:lnTo>
                  <a:lnTo>
                    <a:pt x="146852" y="49458"/>
                  </a:lnTo>
                  <a:lnTo>
                    <a:pt x="145330" y="48850"/>
                  </a:lnTo>
                  <a:lnTo>
                    <a:pt x="143809" y="48089"/>
                  </a:lnTo>
                  <a:lnTo>
                    <a:pt x="142135" y="47632"/>
                  </a:lnTo>
                  <a:lnTo>
                    <a:pt x="140309" y="47023"/>
                  </a:lnTo>
                  <a:lnTo>
                    <a:pt x="138178" y="46567"/>
                  </a:lnTo>
                  <a:lnTo>
                    <a:pt x="136048" y="46262"/>
                  </a:lnTo>
                  <a:lnTo>
                    <a:pt x="133765" y="45958"/>
                  </a:lnTo>
                  <a:lnTo>
                    <a:pt x="131330" y="45654"/>
                  </a:lnTo>
                  <a:lnTo>
                    <a:pt x="128895" y="45502"/>
                  </a:lnTo>
                  <a:lnTo>
                    <a:pt x="123417" y="45502"/>
                  </a:lnTo>
                  <a:lnTo>
                    <a:pt x="120678" y="45654"/>
                  </a:lnTo>
                  <a:lnTo>
                    <a:pt x="115199" y="45958"/>
                  </a:lnTo>
                  <a:lnTo>
                    <a:pt x="105308" y="45958"/>
                  </a:lnTo>
                  <a:lnTo>
                    <a:pt x="100894" y="45654"/>
                  </a:lnTo>
                  <a:lnTo>
                    <a:pt x="96786" y="45349"/>
                  </a:lnTo>
                  <a:lnTo>
                    <a:pt x="93133" y="44893"/>
                  </a:lnTo>
                  <a:lnTo>
                    <a:pt x="89785" y="44284"/>
                  </a:lnTo>
                  <a:lnTo>
                    <a:pt x="87046" y="43523"/>
                  </a:lnTo>
                  <a:lnTo>
                    <a:pt x="81872" y="41849"/>
                  </a:lnTo>
                  <a:lnTo>
                    <a:pt x="76698" y="40175"/>
                  </a:lnTo>
                  <a:lnTo>
                    <a:pt x="71524" y="38197"/>
                  </a:lnTo>
                  <a:lnTo>
                    <a:pt x="66350" y="36219"/>
                  </a:lnTo>
                  <a:lnTo>
                    <a:pt x="56154" y="31958"/>
                  </a:lnTo>
                  <a:lnTo>
                    <a:pt x="46567" y="27697"/>
                  </a:lnTo>
                  <a:lnTo>
                    <a:pt x="43219" y="28762"/>
                  </a:lnTo>
                  <a:lnTo>
                    <a:pt x="40327" y="29827"/>
                  </a:lnTo>
                  <a:lnTo>
                    <a:pt x="36523" y="31349"/>
                  </a:lnTo>
                  <a:lnTo>
                    <a:pt x="35001" y="31958"/>
                  </a:lnTo>
                  <a:lnTo>
                    <a:pt x="33631" y="32871"/>
                  </a:lnTo>
                  <a:lnTo>
                    <a:pt x="32414" y="33784"/>
                  </a:lnTo>
                  <a:lnTo>
                    <a:pt x="31653" y="34697"/>
                  </a:lnTo>
                  <a:lnTo>
                    <a:pt x="31349" y="35153"/>
                  </a:lnTo>
                  <a:lnTo>
                    <a:pt x="31197" y="35610"/>
                  </a:lnTo>
                  <a:lnTo>
                    <a:pt x="31349" y="36067"/>
                  </a:lnTo>
                  <a:lnTo>
                    <a:pt x="31501" y="36523"/>
                  </a:lnTo>
                  <a:lnTo>
                    <a:pt x="31957" y="36980"/>
                  </a:lnTo>
                  <a:lnTo>
                    <a:pt x="32566" y="37284"/>
                  </a:lnTo>
                  <a:lnTo>
                    <a:pt x="33327" y="37740"/>
                  </a:lnTo>
                  <a:lnTo>
                    <a:pt x="34240" y="38045"/>
                  </a:lnTo>
                  <a:lnTo>
                    <a:pt x="43219" y="40936"/>
                  </a:lnTo>
                  <a:lnTo>
                    <a:pt x="59502" y="46415"/>
                  </a:lnTo>
                  <a:lnTo>
                    <a:pt x="68633" y="49154"/>
                  </a:lnTo>
                  <a:lnTo>
                    <a:pt x="77155" y="51589"/>
                  </a:lnTo>
                  <a:lnTo>
                    <a:pt x="81111" y="52654"/>
                  </a:lnTo>
                  <a:lnTo>
                    <a:pt x="84763" y="53415"/>
                  </a:lnTo>
                  <a:lnTo>
                    <a:pt x="87807" y="54024"/>
                  </a:lnTo>
                  <a:lnTo>
                    <a:pt x="90242" y="54328"/>
                  </a:lnTo>
                  <a:lnTo>
                    <a:pt x="96025" y="54480"/>
                  </a:lnTo>
                  <a:lnTo>
                    <a:pt x="99373" y="54632"/>
                  </a:lnTo>
                  <a:lnTo>
                    <a:pt x="103177" y="54480"/>
                  </a:lnTo>
                  <a:lnTo>
                    <a:pt x="107286" y="54328"/>
                  </a:lnTo>
                  <a:lnTo>
                    <a:pt x="111699" y="53871"/>
                  </a:lnTo>
                  <a:lnTo>
                    <a:pt x="116264" y="53415"/>
                  </a:lnTo>
                  <a:lnTo>
                    <a:pt x="121134" y="52502"/>
                  </a:lnTo>
                  <a:lnTo>
                    <a:pt x="123873" y="52045"/>
                  </a:lnTo>
                  <a:lnTo>
                    <a:pt x="126460" y="51893"/>
                  </a:lnTo>
                  <a:lnTo>
                    <a:pt x="128895" y="51741"/>
                  </a:lnTo>
                  <a:lnTo>
                    <a:pt x="131178" y="51893"/>
                  </a:lnTo>
                  <a:lnTo>
                    <a:pt x="133308" y="52197"/>
                  </a:lnTo>
                  <a:lnTo>
                    <a:pt x="135287" y="52502"/>
                  </a:lnTo>
                  <a:lnTo>
                    <a:pt x="136961" y="52958"/>
                  </a:lnTo>
                  <a:lnTo>
                    <a:pt x="138635" y="53415"/>
                  </a:lnTo>
                  <a:lnTo>
                    <a:pt x="140004" y="54024"/>
                  </a:lnTo>
                  <a:lnTo>
                    <a:pt x="141374" y="54632"/>
                  </a:lnTo>
                  <a:lnTo>
                    <a:pt x="143504" y="56002"/>
                  </a:lnTo>
                  <a:lnTo>
                    <a:pt x="145026" y="57219"/>
                  </a:lnTo>
                  <a:lnTo>
                    <a:pt x="146091" y="58285"/>
                  </a:lnTo>
                  <a:lnTo>
                    <a:pt x="144417" y="61024"/>
                  </a:lnTo>
                  <a:lnTo>
                    <a:pt x="142896" y="63915"/>
                  </a:lnTo>
                  <a:lnTo>
                    <a:pt x="141526" y="66807"/>
                  </a:lnTo>
                  <a:lnTo>
                    <a:pt x="140461" y="70002"/>
                  </a:lnTo>
                  <a:lnTo>
                    <a:pt x="139700" y="73046"/>
                  </a:lnTo>
                  <a:lnTo>
                    <a:pt x="139091" y="76394"/>
                  </a:lnTo>
                  <a:lnTo>
                    <a:pt x="138939" y="79742"/>
                  </a:lnTo>
                  <a:lnTo>
                    <a:pt x="139091" y="83090"/>
                  </a:lnTo>
                  <a:lnTo>
                    <a:pt x="120069" y="79742"/>
                  </a:lnTo>
                  <a:lnTo>
                    <a:pt x="104090" y="76698"/>
                  </a:lnTo>
                  <a:lnTo>
                    <a:pt x="91003" y="74111"/>
                  </a:lnTo>
                  <a:lnTo>
                    <a:pt x="80198" y="71829"/>
                  </a:lnTo>
                  <a:lnTo>
                    <a:pt x="64372" y="68328"/>
                  </a:lnTo>
                  <a:lnTo>
                    <a:pt x="58589" y="67111"/>
                  </a:lnTo>
                  <a:lnTo>
                    <a:pt x="53567" y="66198"/>
                  </a:lnTo>
                  <a:lnTo>
                    <a:pt x="51436" y="65894"/>
                  </a:lnTo>
                  <a:lnTo>
                    <a:pt x="49458" y="65741"/>
                  </a:lnTo>
                  <a:lnTo>
                    <a:pt x="45197" y="65741"/>
                  </a:lnTo>
                  <a:lnTo>
                    <a:pt x="43067" y="65894"/>
                  </a:lnTo>
                  <a:lnTo>
                    <a:pt x="40784" y="66350"/>
                  </a:lnTo>
                  <a:lnTo>
                    <a:pt x="38653" y="66654"/>
                  </a:lnTo>
                  <a:lnTo>
                    <a:pt x="36523" y="67263"/>
                  </a:lnTo>
                  <a:lnTo>
                    <a:pt x="34392" y="67872"/>
                  </a:lnTo>
                  <a:lnTo>
                    <a:pt x="32262" y="68633"/>
                  </a:lnTo>
                  <a:lnTo>
                    <a:pt x="30131" y="69394"/>
                  </a:lnTo>
                  <a:lnTo>
                    <a:pt x="28001" y="70459"/>
                  </a:lnTo>
                  <a:lnTo>
                    <a:pt x="26023" y="71372"/>
                  </a:lnTo>
                  <a:lnTo>
                    <a:pt x="24044" y="72589"/>
                  </a:lnTo>
                  <a:lnTo>
                    <a:pt x="22066" y="73655"/>
                  </a:lnTo>
                  <a:lnTo>
                    <a:pt x="20088" y="75024"/>
                  </a:lnTo>
                  <a:lnTo>
                    <a:pt x="18261" y="76394"/>
                  </a:lnTo>
                  <a:lnTo>
                    <a:pt x="16435" y="77763"/>
                  </a:lnTo>
                  <a:lnTo>
                    <a:pt x="14761" y="79285"/>
                  </a:lnTo>
                  <a:lnTo>
                    <a:pt x="13087" y="80807"/>
                  </a:lnTo>
                  <a:lnTo>
                    <a:pt x="11413" y="82481"/>
                  </a:lnTo>
                  <a:lnTo>
                    <a:pt x="9892" y="84155"/>
                  </a:lnTo>
                  <a:lnTo>
                    <a:pt x="8522" y="85981"/>
                  </a:lnTo>
                  <a:lnTo>
                    <a:pt x="7152" y="87807"/>
                  </a:lnTo>
                  <a:lnTo>
                    <a:pt x="5935" y="89633"/>
                  </a:lnTo>
                  <a:lnTo>
                    <a:pt x="4870" y="91612"/>
                  </a:lnTo>
                  <a:lnTo>
                    <a:pt x="3804" y="93438"/>
                  </a:lnTo>
                  <a:lnTo>
                    <a:pt x="2891" y="95568"/>
                  </a:lnTo>
                  <a:lnTo>
                    <a:pt x="2131" y="97547"/>
                  </a:lnTo>
                  <a:lnTo>
                    <a:pt x="1370" y="99677"/>
                  </a:lnTo>
                  <a:lnTo>
                    <a:pt x="913" y="101656"/>
                  </a:lnTo>
                  <a:lnTo>
                    <a:pt x="457" y="103938"/>
                  </a:lnTo>
                  <a:lnTo>
                    <a:pt x="152" y="106221"/>
                  </a:lnTo>
                  <a:lnTo>
                    <a:pt x="0" y="108656"/>
                  </a:lnTo>
                  <a:lnTo>
                    <a:pt x="0" y="111091"/>
                  </a:lnTo>
                  <a:lnTo>
                    <a:pt x="0" y="113525"/>
                  </a:lnTo>
                  <a:lnTo>
                    <a:pt x="152" y="115808"/>
                  </a:lnTo>
                  <a:lnTo>
                    <a:pt x="457" y="118091"/>
                  </a:lnTo>
                  <a:lnTo>
                    <a:pt x="913" y="120526"/>
                  </a:lnTo>
                  <a:lnTo>
                    <a:pt x="1522" y="122808"/>
                  </a:lnTo>
                  <a:lnTo>
                    <a:pt x="2131" y="125091"/>
                  </a:lnTo>
                  <a:lnTo>
                    <a:pt x="2891" y="127222"/>
                  </a:lnTo>
                  <a:lnTo>
                    <a:pt x="3804" y="129504"/>
                  </a:lnTo>
                  <a:lnTo>
                    <a:pt x="4718" y="131787"/>
                  </a:lnTo>
                  <a:lnTo>
                    <a:pt x="5935" y="133917"/>
                  </a:lnTo>
                  <a:lnTo>
                    <a:pt x="7000" y="136048"/>
                  </a:lnTo>
                  <a:lnTo>
                    <a:pt x="8370" y="138178"/>
                  </a:lnTo>
                  <a:lnTo>
                    <a:pt x="9892" y="140309"/>
                  </a:lnTo>
                  <a:lnTo>
                    <a:pt x="13240" y="144874"/>
                  </a:lnTo>
                  <a:lnTo>
                    <a:pt x="16740" y="149287"/>
                  </a:lnTo>
                  <a:lnTo>
                    <a:pt x="20240" y="153244"/>
                  </a:lnTo>
                  <a:lnTo>
                    <a:pt x="23435" y="156896"/>
                  </a:lnTo>
                  <a:lnTo>
                    <a:pt x="28914" y="162679"/>
                  </a:lnTo>
                  <a:lnTo>
                    <a:pt x="30740" y="164657"/>
                  </a:lnTo>
                  <a:lnTo>
                    <a:pt x="31805" y="165875"/>
                  </a:lnTo>
                  <a:lnTo>
                    <a:pt x="32110" y="166788"/>
                  </a:lnTo>
                  <a:lnTo>
                    <a:pt x="32414" y="167853"/>
                  </a:lnTo>
                  <a:lnTo>
                    <a:pt x="32566" y="170592"/>
                  </a:lnTo>
                  <a:lnTo>
                    <a:pt x="32566" y="176375"/>
                  </a:lnTo>
                  <a:lnTo>
                    <a:pt x="32718" y="177136"/>
                  </a:lnTo>
                  <a:lnTo>
                    <a:pt x="32871" y="177897"/>
                  </a:lnTo>
                  <a:lnTo>
                    <a:pt x="33479" y="179267"/>
                  </a:lnTo>
                  <a:lnTo>
                    <a:pt x="34392" y="180484"/>
                  </a:lnTo>
                  <a:lnTo>
                    <a:pt x="35458" y="181549"/>
                  </a:lnTo>
                  <a:lnTo>
                    <a:pt x="36675" y="182615"/>
                  </a:lnTo>
                  <a:lnTo>
                    <a:pt x="38045" y="183223"/>
                  </a:lnTo>
                  <a:lnTo>
                    <a:pt x="39262" y="183832"/>
                  </a:lnTo>
                  <a:lnTo>
                    <a:pt x="40479" y="183984"/>
                  </a:lnTo>
                  <a:lnTo>
                    <a:pt x="42458" y="184593"/>
                  </a:lnTo>
                  <a:lnTo>
                    <a:pt x="46567" y="185810"/>
                  </a:lnTo>
                  <a:lnTo>
                    <a:pt x="58284" y="189310"/>
                  </a:lnTo>
                  <a:lnTo>
                    <a:pt x="74872" y="194485"/>
                  </a:lnTo>
                  <a:lnTo>
                    <a:pt x="123417" y="209398"/>
                  </a:lnTo>
                  <a:lnTo>
                    <a:pt x="123873" y="207572"/>
                  </a:lnTo>
                  <a:lnTo>
                    <a:pt x="124330" y="204680"/>
                  </a:lnTo>
                  <a:lnTo>
                    <a:pt x="124330" y="203007"/>
                  </a:lnTo>
                  <a:lnTo>
                    <a:pt x="124026" y="201180"/>
                  </a:lnTo>
                  <a:lnTo>
                    <a:pt x="123569" y="200115"/>
                  </a:lnTo>
                  <a:lnTo>
                    <a:pt x="123112" y="198898"/>
                  </a:lnTo>
                  <a:lnTo>
                    <a:pt x="122656" y="197832"/>
                  </a:lnTo>
                  <a:lnTo>
                    <a:pt x="121895" y="196615"/>
                  </a:lnTo>
                  <a:lnTo>
                    <a:pt x="121134" y="195550"/>
                  </a:lnTo>
                  <a:lnTo>
                    <a:pt x="120069" y="194332"/>
                  </a:lnTo>
                  <a:lnTo>
                    <a:pt x="119004" y="193267"/>
                  </a:lnTo>
                  <a:lnTo>
                    <a:pt x="117634" y="192202"/>
                  </a:lnTo>
                  <a:lnTo>
                    <a:pt x="116112" y="191289"/>
                  </a:lnTo>
                  <a:lnTo>
                    <a:pt x="114438" y="190376"/>
                  </a:lnTo>
                  <a:lnTo>
                    <a:pt x="112612" y="189615"/>
                  </a:lnTo>
                  <a:lnTo>
                    <a:pt x="110634" y="188854"/>
                  </a:lnTo>
                  <a:lnTo>
                    <a:pt x="87046" y="181854"/>
                  </a:lnTo>
                  <a:lnTo>
                    <a:pt x="86437" y="181549"/>
                  </a:lnTo>
                  <a:lnTo>
                    <a:pt x="86133" y="181397"/>
                  </a:lnTo>
                  <a:lnTo>
                    <a:pt x="86133" y="181245"/>
                  </a:lnTo>
                  <a:lnTo>
                    <a:pt x="86437" y="180941"/>
                  </a:lnTo>
                  <a:lnTo>
                    <a:pt x="87503" y="180180"/>
                  </a:lnTo>
                  <a:lnTo>
                    <a:pt x="89481" y="178810"/>
                  </a:lnTo>
                  <a:lnTo>
                    <a:pt x="91307" y="177136"/>
                  </a:lnTo>
                  <a:lnTo>
                    <a:pt x="93133" y="175310"/>
                  </a:lnTo>
                  <a:lnTo>
                    <a:pt x="94807" y="173484"/>
                  </a:lnTo>
                  <a:lnTo>
                    <a:pt x="96329" y="171506"/>
                  </a:lnTo>
                  <a:lnTo>
                    <a:pt x="97699" y="169679"/>
                  </a:lnTo>
                  <a:lnTo>
                    <a:pt x="99068" y="167701"/>
                  </a:lnTo>
                  <a:lnTo>
                    <a:pt x="100133" y="165875"/>
                  </a:lnTo>
                  <a:lnTo>
                    <a:pt x="101047" y="164049"/>
                  </a:lnTo>
                  <a:lnTo>
                    <a:pt x="101960" y="162070"/>
                  </a:lnTo>
                  <a:lnTo>
                    <a:pt x="102721" y="160092"/>
                  </a:lnTo>
                  <a:lnTo>
                    <a:pt x="103329" y="158114"/>
                  </a:lnTo>
                  <a:lnTo>
                    <a:pt x="103786" y="156288"/>
                  </a:lnTo>
                  <a:lnTo>
                    <a:pt x="104242" y="154309"/>
                  </a:lnTo>
                  <a:lnTo>
                    <a:pt x="104547" y="152483"/>
                  </a:lnTo>
                  <a:lnTo>
                    <a:pt x="104851" y="148831"/>
                  </a:lnTo>
                  <a:lnTo>
                    <a:pt x="104851" y="145483"/>
                  </a:lnTo>
                  <a:lnTo>
                    <a:pt x="104547" y="142135"/>
                  </a:lnTo>
                  <a:lnTo>
                    <a:pt x="104090" y="139091"/>
                  </a:lnTo>
                  <a:lnTo>
                    <a:pt x="103481" y="136200"/>
                  </a:lnTo>
                  <a:lnTo>
                    <a:pt x="102721" y="133613"/>
                  </a:lnTo>
                  <a:lnTo>
                    <a:pt x="101960" y="131178"/>
                  </a:lnTo>
                  <a:lnTo>
                    <a:pt x="101047" y="129200"/>
                  </a:lnTo>
                  <a:lnTo>
                    <a:pt x="100286" y="127374"/>
                  </a:lnTo>
                  <a:lnTo>
                    <a:pt x="99068" y="124939"/>
                  </a:lnTo>
                  <a:lnTo>
                    <a:pt x="98460" y="124178"/>
                  </a:lnTo>
                  <a:lnTo>
                    <a:pt x="99829" y="125700"/>
                  </a:lnTo>
                  <a:lnTo>
                    <a:pt x="101047" y="127526"/>
                  </a:lnTo>
                  <a:lnTo>
                    <a:pt x="102721" y="129961"/>
                  </a:lnTo>
                  <a:lnTo>
                    <a:pt x="104547" y="133157"/>
                  </a:lnTo>
                  <a:lnTo>
                    <a:pt x="106373" y="137113"/>
                  </a:lnTo>
                  <a:lnTo>
                    <a:pt x="107134" y="139244"/>
                  </a:lnTo>
                  <a:lnTo>
                    <a:pt x="107895" y="141526"/>
                  </a:lnTo>
                  <a:lnTo>
                    <a:pt x="108655" y="143961"/>
                  </a:lnTo>
                  <a:lnTo>
                    <a:pt x="109264" y="146548"/>
                  </a:lnTo>
                  <a:lnTo>
                    <a:pt x="109721" y="149896"/>
                  </a:lnTo>
                  <a:lnTo>
                    <a:pt x="109873" y="153092"/>
                  </a:lnTo>
                  <a:lnTo>
                    <a:pt x="109721" y="156135"/>
                  </a:lnTo>
                  <a:lnTo>
                    <a:pt x="109416" y="159179"/>
                  </a:lnTo>
                  <a:lnTo>
                    <a:pt x="108808" y="161918"/>
                  </a:lnTo>
                  <a:lnTo>
                    <a:pt x="108199" y="164657"/>
                  </a:lnTo>
                  <a:lnTo>
                    <a:pt x="107286" y="167092"/>
                  </a:lnTo>
                  <a:lnTo>
                    <a:pt x="106373" y="169375"/>
                  </a:lnTo>
                  <a:lnTo>
                    <a:pt x="105308" y="171353"/>
                  </a:lnTo>
                  <a:lnTo>
                    <a:pt x="104394" y="173179"/>
                  </a:lnTo>
                  <a:lnTo>
                    <a:pt x="102568" y="176223"/>
                  </a:lnTo>
                  <a:lnTo>
                    <a:pt x="101199" y="178049"/>
                  </a:lnTo>
                  <a:lnTo>
                    <a:pt x="100742" y="178658"/>
                  </a:lnTo>
                  <a:lnTo>
                    <a:pt x="108047" y="180788"/>
                  </a:lnTo>
                  <a:lnTo>
                    <a:pt x="131939" y="156592"/>
                  </a:lnTo>
                  <a:lnTo>
                    <a:pt x="149287" y="138939"/>
                  </a:lnTo>
                  <a:lnTo>
                    <a:pt x="155679" y="132396"/>
                  </a:lnTo>
                  <a:lnTo>
                    <a:pt x="159179" y="128591"/>
                  </a:lnTo>
                  <a:lnTo>
                    <a:pt x="160701" y="127069"/>
                  </a:lnTo>
                  <a:lnTo>
                    <a:pt x="162527" y="125700"/>
                  </a:lnTo>
                  <a:lnTo>
                    <a:pt x="164353" y="124482"/>
                  </a:lnTo>
                  <a:lnTo>
                    <a:pt x="166331" y="123417"/>
                  </a:lnTo>
                  <a:lnTo>
                    <a:pt x="168309" y="122504"/>
                  </a:lnTo>
                  <a:lnTo>
                    <a:pt x="170136" y="121743"/>
                  </a:lnTo>
                  <a:lnTo>
                    <a:pt x="173179" y="120526"/>
                  </a:lnTo>
                  <a:lnTo>
                    <a:pt x="177897" y="119004"/>
                  </a:lnTo>
                  <a:lnTo>
                    <a:pt x="182919" y="117330"/>
                  </a:lnTo>
                  <a:lnTo>
                    <a:pt x="187636" y="115504"/>
                  </a:lnTo>
                  <a:lnTo>
                    <a:pt x="192354" y="113678"/>
                  </a:lnTo>
                  <a:lnTo>
                    <a:pt x="196615" y="111699"/>
                  </a:lnTo>
                  <a:lnTo>
                    <a:pt x="200267" y="110025"/>
                  </a:lnTo>
                  <a:lnTo>
                    <a:pt x="203158" y="108656"/>
                  </a:lnTo>
                  <a:lnTo>
                    <a:pt x="205137" y="107438"/>
                  </a:lnTo>
                  <a:lnTo>
                    <a:pt x="205898" y="106982"/>
                  </a:lnTo>
                  <a:lnTo>
                    <a:pt x="206658" y="106221"/>
                  </a:lnTo>
                  <a:lnTo>
                    <a:pt x="208180" y="104547"/>
                  </a:lnTo>
                  <a:lnTo>
                    <a:pt x="209702" y="102721"/>
                  </a:lnTo>
                  <a:lnTo>
                    <a:pt x="211224" y="100590"/>
                  </a:lnTo>
                  <a:lnTo>
                    <a:pt x="213659" y="96634"/>
                  </a:lnTo>
                  <a:lnTo>
                    <a:pt x="215180" y="93894"/>
                  </a:lnTo>
                  <a:lnTo>
                    <a:pt x="216094" y="92220"/>
                  </a:lnTo>
                  <a:lnTo>
                    <a:pt x="217007" y="90242"/>
                  </a:lnTo>
                  <a:lnTo>
                    <a:pt x="217767" y="87959"/>
                  </a:lnTo>
                  <a:lnTo>
                    <a:pt x="218072" y="86894"/>
                  </a:lnTo>
                  <a:lnTo>
                    <a:pt x="218224" y="85677"/>
                  </a:lnTo>
                  <a:lnTo>
                    <a:pt x="218072" y="84916"/>
                  </a:lnTo>
                  <a:lnTo>
                    <a:pt x="217311" y="83546"/>
                  </a:lnTo>
                  <a:lnTo>
                    <a:pt x="215028" y="80198"/>
                  </a:lnTo>
                  <a:lnTo>
                    <a:pt x="211680" y="75633"/>
                  </a:lnTo>
                  <a:lnTo>
                    <a:pt x="210006" y="72742"/>
                  </a:lnTo>
                  <a:lnTo>
                    <a:pt x="207876" y="69698"/>
                  </a:lnTo>
                  <a:lnTo>
                    <a:pt x="205289" y="65894"/>
                  </a:lnTo>
                  <a:lnTo>
                    <a:pt x="202245" y="61937"/>
                  </a:lnTo>
                  <a:lnTo>
                    <a:pt x="199050" y="58132"/>
                  </a:lnTo>
                  <a:lnTo>
                    <a:pt x="197376" y="56458"/>
                  </a:lnTo>
                  <a:lnTo>
                    <a:pt x="195702" y="54784"/>
                  </a:lnTo>
                  <a:lnTo>
                    <a:pt x="194028" y="53415"/>
                  </a:lnTo>
                  <a:lnTo>
                    <a:pt x="192354" y="52197"/>
                  </a:lnTo>
                  <a:lnTo>
                    <a:pt x="188245" y="50219"/>
                  </a:lnTo>
                  <a:lnTo>
                    <a:pt x="184440" y="48545"/>
                  </a:lnTo>
                  <a:lnTo>
                    <a:pt x="178658" y="46262"/>
                  </a:lnTo>
                  <a:lnTo>
                    <a:pt x="177440" y="45349"/>
                  </a:lnTo>
                  <a:lnTo>
                    <a:pt x="172418" y="41697"/>
                  </a:lnTo>
                  <a:lnTo>
                    <a:pt x="166940" y="38045"/>
                  </a:lnTo>
                  <a:lnTo>
                    <a:pt x="160244" y="33479"/>
                  </a:lnTo>
                  <a:lnTo>
                    <a:pt x="152939" y="28762"/>
                  </a:lnTo>
                  <a:lnTo>
                    <a:pt x="145635" y="24197"/>
                  </a:lnTo>
                  <a:lnTo>
                    <a:pt x="141983" y="22218"/>
                  </a:lnTo>
                  <a:lnTo>
                    <a:pt x="138635" y="20240"/>
                  </a:lnTo>
                  <a:lnTo>
                    <a:pt x="135591" y="18718"/>
                  </a:lnTo>
                  <a:lnTo>
                    <a:pt x="132852" y="17501"/>
                  </a:lnTo>
                  <a:lnTo>
                    <a:pt x="120830" y="12174"/>
                  </a:lnTo>
                  <a:lnTo>
                    <a:pt x="113830" y="9283"/>
                  </a:lnTo>
                  <a:lnTo>
                    <a:pt x="110025" y="7761"/>
                  </a:lnTo>
                  <a:lnTo>
                    <a:pt x="106068" y="6240"/>
                  </a:lnTo>
                  <a:lnTo>
                    <a:pt x="101960" y="4870"/>
                  </a:lnTo>
                  <a:lnTo>
                    <a:pt x="97851" y="3652"/>
                  </a:lnTo>
                  <a:lnTo>
                    <a:pt x="93590" y="2587"/>
                  </a:lnTo>
                  <a:lnTo>
                    <a:pt x="89329" y="1522"/>
                  </a:lnTo>
                  <a:lnTo>
                    <a:pt x="84916" y="761"/>
                  </a:lnTo>
                  <a:lnTo>
                    <a:pt x="80502" y="305"/>
                  </a:lnTo>
                  <a:lnTo>
                    <a:pt x="75937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09"/>
            <p:cNvSpPr/>
            <p:nvPr/>
          </p:nvSpPr>
          <p:spPr>
            <a:xfrm>
              <a:off x="2436575" y="5161100"/>
              <a:ext cx="452750" cy="224475"/>
            </a:xfrm>
            <a:custGeom>
              <a:rect b="b" l="l" r="r" t="t"/>
              <a:pathLst>
                <a:path extrusionOk="0" h="8979" w="18110">
                  <a:moveTo>
                    <a:pt x="3044" y="0"/>
                  </a:moveTo>
                  <a:lnTo>
                    <a:pt x="2283" y="305"/>
                  </a:lnTo>
                  <a:lnTo>
                    <a:pt x="1370" y="1065"/>
                  </a:lnTo>
                  <a:lnTo>
                    <a:pt x="609" y="1979"/>
                  </a:lnTo>
                  <a:lnTo>
                    <a:pt x="153" y="3044"/>
                  </a:lnTo>
                  <a:lnTo>
                    <a:pt x="1" y="4261"/>
                  </a:lnTo>
                  <a:lnTo>
                    <a:pt x="1" y="5479"/>
                  </a:lnTo>
                  <a:lnTo>
                    <a:pt x="153" y="6087"/>
                  </a:lnTo>
                  <a:lnTo>
                    <a:pt x="457" y="6696"/>
                  </a:lnTo>
                  <a:lnTo>
                    <a:pt x="914" y="7153"/>
                  </a:lnTo>
                  <a:lnTo>
                    <a:pt x="1370" y="7761"/>
                  </a:lnTo>
                  <a:lnTo>
                    <a:pt x="1979" y="8218"/>
                  </a:lnTo>
                  <a:lnTo>
                    <a:pt x="2588" y="8674"/>
                  </a:lnTo>
                  <a:lnTo>
                    <a:pt x="3348" y="8979"/>
                  </a:lnTo>
                  <a:lnTo>
                    <a:pt x="5327" y="8979"/>
                  </a:lnTo>
                  <a:lnTo>
                    <a:pt x="6544" y="8674"/>
                  </a:lnTo>
                  <a:lnTo>
                    <a:pt x="9131" y="8066"/>
                  </a:lnTo>
                  <a:lnTo>
                    <a:pt x="11718" y="7000"/>
                  </a:lnTo>
                  <a:lnTo>
                    <a:pt x="14153" y="5935"/>
                  </a:lnTo>
                  <a:lnTo>
                    <a:pt x="16284" y="5022"/>
                  </a:lnTo>
                  <a:lnTo>
                    <a:pt x="18110" y="3957"/>
                  </a:lnTo>
                  <a:lnTo>
                    <a:pt x="6088" y="152"/>
                  </a:lnTo>
                  <a:lnTo>
                    <a:pt x="5783" y="152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anchorCtr="0" anchor="ctr" bIns="68500" lIns="0" spcFirstLastPara="1" rIns="68500" wrap="square" tIns="68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6" name="Google Shape;926;p10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7" name="Google Shape;927;p109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pt-BR" sz="45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b="0" i="0" sz="45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999999"/>
          </p15:clr>
        </p15:guide>
        <p15:guide id="2" pos="226">
          <p15:clr>
            <a:srgbClr val="1D1C1D"/>
          </p15:clr>
        </p15:guide>
        <p15:guide id="3" orient="horz" pos="227">
          <p15:clr>
            <a:srgbClr val="1D1C1D"/>
          </p15:clr>
        </p15:guide>
        <p15:guide id="4" orient="horz" pos="342">
          <p15:clr>
            <a:srgbClr val="CC0014"/>
          </p15:clr>
        </p15:guide>
        <p15:guide id="5" orient="horz" pos="3017">
          <p15:clr>
            <a:srgbClr val="1F1F1F"/>
          </p15:clr>
        </p15:guide>
        <p15:guide id="6" pos="5533">
          <p15:clr>
            <a:schemeClr val="dk1"/>
          </p15:clr>
        </p15:guide>
        <p15:guide id="7" orient="horz">
          <p15:clr>
            <a:srgbClr val="EA4335"/>
          </p15:clr>
        </p15:guide>
        <p15:guide id="8" orient="horz" pos="3240">
          <p15:clr>
            <a:srgbClr val="EA4335"/>
          </p15:clr>
        </p15:guide>
        <p15:guide id="9" orient="horz" pos="564">
          <p15:clr>
            <a:srgbClr val="000000"/>
          </p15:clr>
        </p15:guide>
        <p15:guide id="10" pos="847">
          <p15:clr>
            <a:srgbClr val="CC0014"/>
          </p15:clr>
        </p15:guide>
        <p15:guide id="11" pos="3559">
          <p15:clr>
            <a:srgbClr val="CC0014"/>
          </p15:clr>
        </p15:guide>
        <p15:guide id="12" pos="4912">
          <p15:clr>
            <a:srgbClr val="CC0014"/>
          </p15:clr>
        </p15:guide>
        <p15:guide id="13" orient="horz" pos="895">
          <p15:clr>
            <a:schemeClr val="accent5"/>
          </p15:clr>
        </p15:guide>
        <p15:guide id="14" pos="2821">
          <p15:clr>
            <a:srgbClr val="000000"/>
          </p15:clr>
        </p15:guide>
        <p15:guide id="15" pos="4290">
          <p15:clr>
            <a:schemeClr val="dk1"/>
          </p15:clr>
        </p15:guide>
        <p15:guide id="16" pos="2201">
          <p15:clr>
            <a:srgbClr val="CC0014"/>
          </p15:clr>
        </p15:guide>
        <p15:guide id="17" orient="horz" pos="2347">
          <p15:clr>
            <a:srgbClr val="FF0000"/>
          </p15:clr>
        </p15:guide>
        <p15:guide id="18" pos="1580">
          <p15:clr>
            <a:srgbClr val="242424"/>
          </p15:clr>
        </p15:guide>
        <p15:guide id="19" pos="1466">
          <p15:clr>
            <a:schemeClr val="dk1"/>
          </p15:clr>
        </p15:guide>
        <p15:guide id="20" pos="1891">
          <p15:clr>
            <a:srgbClr val="005731"/>
          </p15:clr>
        </p15:guide>
        <p15:guide id="21" pos="1156">
          <p15:clr>
            <a:srgbClr val="005731"/>
          </p15:clr>
        </p15:guide>
        <p15:guide id="22" pos="537">
          <p15:clr>
            <a:srgbClr val="005731"/>
          </p15:clr>
        </p15:guide>
        <p15:guide id="23" pos="2514">
          <p15:clr>
            <a:srgbClr val="005731"/>
          </p15:clr>
        </p15:guide>
        <p15:guide id="24" pos="3249">
          <p15:clr>
            <a:srgbClr val="005731"/>
          </p15:clr>
        </p15:guide>
        <p15:guide id="25" pos="3877">
          <p15:clr>
            <a:srgbClr val="005731"/>
          </p15:clr>
        </p15:guide>
        <p15:guide id="26" pos="4601">
          <p15:clr>
            <a:srgbClr val="005731"/>
          </p15:clr>
        </p15:guide>
        <p15:guide id="27" pos="5223">
          <p15:clr>
            <a:srgbClr val="005731"/>
          </p15:clr>
        </p15:guide>
        <p15:guide id="28" orient="horz" pos="2013">
          <p15:clr>
            <a:srgbClr val="005731"/>
          </p15:clr>
        </p15:guide>
        <p15:guide id="29" orient="horz" pos="1232">
          <p15:clr>
            <a:srgbClr val="005731"/>
          </p15:clr>
        </p15:guide>
        <p15:guide id="30" orient="horz" pos="2683">
          <p15:clr>
            <a:srgbClr val="1F1F1F"/>
          </p15:clr>
        </p15:guide>
        <p15:guide id="31" pos="4177">
          <p15:clr>
            <a:schemeClr val="dk1"/>
          </p15:clr>
        </p15:guide>
        <p15:guide id="32" pos="2935">
          <p15:clr>
            <a:srgbClr val="000000"/>
          </p15:clr>
        </p15:guide>
        <p15:guide id="33" orient="horz" pos="456">
          <p15:clr>
            <a:srgbClr val="CC0014"/>
          </p15:clr>
        </p15:guide>
        <p15:guide id="34" orient="horz" pos="1563">
          <p15:clr>
            <a:srgbClr val="1D1C1D"/>
          </p15:clr>
        </p15:guide>
        <p15:guide id="35" orient="horz" pos="1677">
          <p15:clr>
            <a:srgbClr val="1D1C1D"/>
          </p15:clr>
        </p15:guide>
        <p15:guide id="36" pos="2880">
          <p15:clr>
            <a:srgbClr val="999999"/>
          </p15:clr>
        </p15:guide>
        <p15:guide id="37" orient="horz" pos="2912">
          <p15:clr>
            <a:srgbClr val="CC0014"/>
          </p15:clr>
        </p15:guide>
        <p15:guide id="38" orient="horz" pos="2807">
          <p15:clr>
            <a:srgbClr val="CC001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1.png"/><Relationship Id="rId4" Type="http://schemas.openxmlformats.org/officeDocument/2006/relationships/image" Target="../media/image146.png"/><Relationship Id="rId5" Type="http://schemas.openxmlformats.org/officeDocument/2006/relationships/image" Target="../media/image7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8.png"/><Relationship Id="rId4" Type="http://schemas.openxmlformats.org/officeDocument/2006/relationships/image" Target="../media/image147.png"/><Relationship Id="rId5" Type="http://schemas.openxmlformats.org/officeDocument/2006/relationships/image" Target="../media/image151.png"/><Relationship Id="rId6" Type="http://schemas.openxmlformats.org/officeDocument/2006/relationships/image" Target="../media/image7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7.png"/><Relationship Id="rId4" Type="http://schemas.openxmlformats.org/officeDocument/2006/relationships/image" Target="../media/image15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2.png"/><Relationship Id="rId4" Type="http://schemas.openxmlformats.org/officeDocument/2006/relationships/image" Target="../media/image15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loggidev.atlassian.net/servicedesk/customer/portal/1110/group/1564/create/3585" TargetMode="External"/><Relationship Id="rId4" Type="http://schemas.openxmlformats.org/officeDocument/2006/relationships/hyperlink" Target="https://loggidev.atlassian.net/servicedesk/customer/portal/1110/group/1564/create/3603" TargetMode="External"/><Relationship Id="rId5" Type="http://schemas.openxmlformats.org/officeDocument/2006/relationships/hyperlink" Target="https://drive.google.com/drive/u/0/folders/1cZbVu76jo-zDLpv2dOeSdiGSXfY1D_LC" TargetMode="External"/><Relationship Id="rId6" Type="http://schemas.openxmlformats.org/officeDocument/2006/relationships/image" Target="../media/image127.png"/><Relationship Id="rId7" Type="http://schemas.openxmlformats.org/officeDocument/2006/relationships/image" Target="../media/image67.png"/><Relationship Id="rId8" Type="http://schemas.openxmlformats.org/officeDocument/2006/relationships/image" Target="../media/image15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7.png"/><Relationship Id="rId4" Type="http://schemas.openxmlformats.org/officeDocument/2006/relationships/image" Target="../media/image16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6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7.png"/><Relationship Id="rId4" Type="http://schemas.openxmlformats.org/officeDocument/2006/relationships/image" Target="../media/image16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://efisco.sefaz.pe.gov.br/sfi_trb_cmt/PRConsultarNFTermoFielDepositario" TargetMode="External"/><Relationship Id="rId4" Type="http://schemas.openxmlformats.org/officeDocument/2006/relationships/image" Target="../media/image172.gif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6.png"/><Relationship Id="rId4" Type="http://schemas.openxmlformats.org/officeDocument/2006/relationships/image" Target="../media/image17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73.png"/><Relationship Id="rId4" Type="http://schemas.openxmlformats.org/officeDocument/2006/relationships/image" Target="../media/image178.png"/><Relationship Id="rId5" Type="http://schemas.openxmlformats.org/officeDocument/2006/relationships/image" Target="../media/image7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s://efisco.sefaz.pe.gov.br/sfi_trb_cmt/PRConsultarNotaFiscalInternet" TargetMode="External"/><Relationship Id="rId4" Type="http://schemas.openxmlformats.org/officeDocument/2006/relationships/hyperlink" Target="http://online.sefaz.am.gov.br/nfselada/consultaNF.asp" TargetMode="External"/><Relationship Id="rId5" Type="http://schemas.openxmlformats.org/officeDocument/2006/relationships/image" Target="../media/image180.png"/><Relationship Id="rId6" Type="http://schemas.openxmlformats.org/officeDocument/2006/relationships/image" Target="../media/image67.png"/><Relationship Id="rId7" Type="http://schemas.openxmlformats.org/officeDocument/2006/relationships/image" Target="../media/image16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://online.sefaz.am.gov.br/nfselada/consultaNF.asp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6.png"/><Relationship Id="rId4" Type="http://schemas.openxmlformats.org/officeDocument/2006/relationships/image" Target="../media/image18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9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8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gif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5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71.png"/><Relationship Id="rId4" Type="http://schemas.openxmlformats.org/officeDocument/2006/relationships/image" Target="../media/image7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3.xml"/><Relationship Id="rId3" Type="http://schemas.openxmlformats.org/officeDocument/2006/relationships/hyperlink" Target="https://loggidev.atlassian.net/servicedesk/customer/portal/1110" TargetMode="External"/><Relationship Id="rId4" Type="http://schemas.openxmlformats.org/officeDocument/2006/relationships/image" Target="../media/image215.gif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55.png"/><Relationship Id="rId4" Type="http://schemas.openxmlformats.org/officeDocument/2006/relationships/image" Target="../media/image70.png"/><Relationship Id="rId9" Type="http://schemas.openxmlformats.org/officeDocument/2006/relationships/image" Target="../media/image181.png"/><Relationship Id="rId5" Type="http://schemas.openxmlformats.org/officeDocument/2006/relationships/image" Target="../media/image184.png"/><Relationship Id="rId6" Type="http://schemas.openxmlformats.org/officeDocument/2006/relationships/image" Target="../media/image174.png"/><Relationship Id="rId7" Type="http://schemas.openxmlformats.org/officeDocument/2006/relationships/image" Target="../media/image182.png"/><Relationship Id="rId8" Type="http://schemas.openxmlformats.org/officeDocument/2006/relationships/image" Target="../media/image125.png"/><Relationship Id="rId11" Type="http://schemas.openxmlformats.org/officeDocument/2006/relationships/image" Target="../media/image191.png"/><Relationship Id="rId10" Type="http://schemas.openxmlformats.org/officeDocument/2006/relationships/image" Target="../media/image20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58.png"/><Relationship Id="rId4" Type="http://schemas.openxmlformats.org/officeDocument/2006/relationships/image" Target="../media/image75.png"/><Relationship Id="rId9" Type="http://schemas.openxmlformats.org/officeDocument/2006/relationships/image" Target="../media/image146.png"/><Relationship Id="rId5" Type="http://schemas.openxmlformats.org/officeDocument/2006/relationships/image" Target="../media/image196.png"/><Relationship Id="rId6" Type="http://schemas.openxmlformats.org/officeDocument/2006/relationships/image" Target="../media/image178.png"/><Relationship Id="rId7" Type="http://schemas.openxmlformats.org/officeDocument/2006/relationships/image" Target="../media/image151.png"/><Relationship Id="rId8" Type="http://schemas.openxmlformats.org/officeDocument/2006/relationships/image" Target="../media/image223.png"/><Relationship Id="rId10" Type="http://schemas.openxmlformats.org/officeDocument/2006/relationships/image" Target="../media/image7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4.png"/><Relationship Id="rId4" Type="http://schemas.openxmlformats.org/officeDocument/2006/relationships/image" Target="../media/image191.png"/><Relationship Id="rId5" Type="http://schemas.openxmlformats.org/officeDocument/2006/relationships/image" Target="../media/image20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57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9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9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gif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04.png"/><Relationship Id="rId4" Type="http://schemas.openxmlformats.org/officeDocument/2006/relationships/image" Target="../media/image199.png"/><Relationship Id="rId5" Type="http://schemas.openxmlformats.org/officeDocument/2006/relationships/image" Target="../media/image221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08.gif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1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1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://www2.correios.com.br/sistemas/falecomoscorreios/acompanharAndamentoManifestacao/dsp/acompanharManifestacao.cfm" TargetMode="External"/><Relationship Id="rId4" Type="http://schemas.openxmlformats.org/officeDocument/2006/relationships/image" Target="../media/image20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www2.correios.com.br/sistemas/rastreamento/default.cfm" TargetMode="External"/><Relationship Id="rId4" Type="http://schemas.openxmlformats.org/officeDocument/2006/relationships/hyperlink" Target="http://www2.correios.com.br/sistemas/falecomoscorreios/acompanharAndamentoManifestacao/dsp/acompanharManifestacao.cfm" TargetMode="External"/><Relationship Id="rId5" Type="http://schemas.openxmlformats.org/officeDocument/2006/relationships/image" Target="../media/image20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09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1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faleconosco.correios.com.br/faleconosco/app/cadastro/suporte/index.php" TargetMode="External"/><Relationship Id="rId4" Type="http://schemas.openxmlformats.org/officeDocument/2006/relationships/image" Target="../media/image2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1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18.png"/><Relationship Id="rId4" Type="http://schemas.openxmlformats.org/officeDocument/2006/relationships/image" Target="../media/image213.png"/><Relationship Id="rId5" Type="http://schemas.openxmlformats.org/officeDocument/2006/relationships/image" Target="../media/image22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2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24.png"/><Relationship Id="rId4" Type="http://schemas.openxmlformats.org/officeDocument/2006/relationships/image" Target="../media/image22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4.xml"/><Relationship Id="rId3" Type="http://schemas.openxmlformats.org/officeDocument/2006/relationships/hyperlink" Target="https://cas.correios.com.br/login?service=https%3A%2F%2Fapps3.correios.com.br%2Farc%2Fareletronico%2Fpesquisar.html#!" TargetMode="External"/><Relationship Id="rId4" Type="http://schemas.openxmlformats.org/officeDocument/2006/relationships/image" Target="../media/image222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08.gif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3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30.gif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43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7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40.gif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39.gif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27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31.gif"/><Relationship Id="rId4" Type="http://schemas.openxmlformats.org/officeDocument/2006/relationships/image" Target="../media/image241.gif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34.png"/><Relationship Id="rId4" Type="http://schemas.openxmlformats.org/officeDocument/2006/relationships/image" Target="../media/image23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3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37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84.xml"/><Relationship Id="rId3" Type="http://schemas.openxmlformats.org/officeDocument/2006/relationships/hyperlink" Target="https://www.loggi.com/wms/app/pacotes?origin=radar" TargetMode="External"/><Relationship Id="rId4" Type="http://schemas.openxmlformats.org/officeDocument/2006/relationships/hyperlink" Target="https://loggidev.atlassian.net/servicedesk/customer/portal/1110/group/1564/create/3603" TargetMode="Externa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8.xml"/><Relationship Id="rId3" Type="http://schemas.openxmlformats.org/officeDocument/2006/relationships/hyperlink" Target="https://docs.google.com/document/d/16sM3QA6jhx5AZSzlv_MxVmVWufiPmDOtPMHVab7z7Fk/edit#heading=h.gcrpzz9v39fk" TargetMode="External"/><Relationship Id="rId4" Type="http://schemas.openxmlformats.org/officeDocument/2006/relationships/hyperlink" Target="https://docs.google.com/spreadsheets/d/1skqpuu11YBAis0WDsO4-jBA2JDEefOdHx5uXflRdRPA/edit#gid=1261734826" TargetMode="External"/><Relationship Id="rId9" Type="http://schemas.openxmlformats.org/officeDocument/2006/relationships/hyperlink" Target="https://docs.google.com/document/d/13AHs7tjURg_7NmO3FW43GV3pp5p90ZqQp9Ew0choLI8/edit" TargetMode="External"/><Relationship Id="rId5" Type="http://schemas.openxmlformats.org/officeDocument/2006/relationships/hyperlink" Target="https://loggibr.zendesk.com/explore/dashboard/27D47602C001CA59838B537EC019F8855A9438B815AA2841EEB6E1A9A8E3CC2D" TargetMode="External"/><Relationship Id="rId6" Type="http://schemas.openxmlformats.org/officeDocument/2006/relationships/hyperlink" Target="https://docs.google.com/document/d/1a3sxJqs2DdNcu4an3ZHUnSLyh2tHhds9JlQWSKtbdjo/edit" TargetMode="External"/><Relationship Id="rId7" Type="http://schemas.openxmlformats.org/officeDocument/2006/relationships/hyperlink" Target="https://docs.google.com/document/d/1a3sxJqs2DdNcu4an3ZHUnSLyh2tHhds9JlQWSKtbdjo/edit" TargetMode="External"/><Relationship Id="rId8" Type="http://schemas.openxmlformats.org/officeDocument/2006/relationships/hyperlink" Target="https://docs.google.com/document/d/1a3sxJqs2DdNcu4an3ZHUnSLyh2tHhds9JlQWSKtbdjo/edit" TargetMode="External"/><Relationship Id="rId11" Type="http://schemas.openxmlformats.org/officeDocument/2006/relationships/hyperlink" Target="https://docs.google.com/spreadsheets/d/13e2N0jnyC85rnz7NFg9OBTI0oqM30_q4o38RRiEUXGg/edit#gid=103747306" TargetMode="External"/><Relationship Id="rId10" Type="http://schemas.openxmlformats.org/officeDocument/2006/relationships/hyperlink" Target="https://loggidev.atlassian.net/issues/?jql=" TargetMode="External"/><Relationship Id="rId13" Type="http://schemas.openxmlformats.org/officeDocument/2006/relationships/hyperlink" Target="https://docs.google.com/presentation/d/11PU5_kSmB5GfYUudjJHhjn7XqqVd28SGlJ3YKgnRwnw/edit#slide=id.g1daed1c2680_0_27" TargetMode="External"/><Relationship Id="rId12" Type="http://schemas.openxmlformats.org/officeDocument/2006/relationships/hyperlink" Target="https://docs.google.com/spreadsheets/d/15eL03c3I7SowyGtLu-JPZOYxCDYrLwN_EykfgnKJRM4/edit#gid=180790298" TargetMode="External"/><Relationship Id="rId14" Type="http://schemas.openxmlformats.org/officeDocument/2006/relationships/image" Target="../media/image153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slide" Target="/ppt/slides/slide16.xml"/><Relationship Id="rId6" Type="http://schemas.openxmlformats.org/officeDocument/2006/relationships/slide" Target="/ppt/slides/slide21.xml"/><Relationship Id="rId7" Type="http://schemas.openxmlformats.org/officeDocument/2006/relationships/slide" Target="/ppt/slides/slide44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hyperlink" Target="https://docs.google.com/presentation/d/1xMP8j9CmWA2Tha-niOIMH4T4OCK-Pwc0zGEyYNLbWIk/edit#slide=id.gdc0f447df4_0_1035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8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gif"/><Relationship Id="rId4" Type="http://schemas.openxmlformats.org/officeDocument/2006/relationships/image" Target="../media/image52.gif"/><Relationship Id="rId5" Type="http://schemas.openxmlformats.org/officeDocument/2006/relationships/image" Target="../media/image61.png"/><Relationship Id="rId6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rive.google.com/file/d/1johTSx7kWIP-SFKp51F1pUxd3cXJcuot/view" TargetMode="External"/><Relationship Id="rId4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loggitreinamentos.skore.io/pt/contents/832457?ref=search&amp;ref_detail=clarice" TargetMode="External"/><Relationship Id="rId4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youtube.com/watch?v=Ko8uuhJNq00" TargetMode="External"/><Relationship Id="rId4" Type="http://schemas.openxmlformats.org/officeDocument/2006/relationships/image" Target="../media/image5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63.png"/><Relationship Id="rId5" Type="http://schemas.openxmlformats.org/officeDocument/2006/relationships/image" Target="../media/image54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Relationship Id="rId11" Type="http://schemas.openxmlformats.org/officeDocument/2006/relationships/image" Target="../media/image66.png"/><Relationship Id="rId10" Type="http://schemas.openxmlformats.org/officeDocument/2006/relationships/image" Target="../media/image62.png"/><Relationship Id="rId13" Type="http://schemas.openxmlformats.org/officeDocument/2006/relationships/image" Target="../media/image68.png"/><Relationship Id="rId12" Type="http://schemas.openxmlformats.org/officeDocument/2006/relationships/image" Target="../media/image60.jpg"/><Relationship Id="rId15" Type="http://schemas.openxmlformats.org/officeDocument/2006/relationships/image" Target="../media/image64.png"/><Relationship Id="rId14" Type="http://schemas.openxmlformats.org/officeDocument/2006/relationships/image" Target="../media/image65.png"/><Relationship Id="rId17" Type="http://schemas.openxmlformats.org/officeDocument/2006/relationships/image" Target="../media/image69.png"/><Relationship Id="rId16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5.png"/><Relationship Id="rId4" Type="http://schemas.openxmlformats.org/officeDocument/2006/relationships/image" Target="../media/image101.png"/><Relationship Id="rId5" Type="http://schemas.openxmlformats.org/officeDocument/2006/relationships/image" Target="../media/image100.jpg"/><Relationship Id="rId6" Type="http://schemas.openxmlformats.org/officeDocument/2006/relationships/image" Target="../media/image242.png"/><Relationship Id="rId7" Type="http://schemas.openxmlformats.org/officeDocument/2006/relationships/image" Target="../media/image86.png"/><Relationship Id="rId8" Type="http://schemas.openxmlformats.org/officeDocument/2006/relationships/image" Target="../media/image7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Relationship Id="rId7" Type="http://schemas.openxmlformats.org/officeDocument/2006/relationships/image" Target="../media/image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google.com/spreadsheets/d/1_YYRYjLU_5kBNzn4_Y6KAQF-yt0nv1t169_BMGotOls/edit?pli=1#gid=2064406878" TargetMode="External"/><Relationship Id="rId4" Type="http://schemas.openxmlformats.org/officeDocument/2006/relationships/image" Target="../media/image79.gif"/><Relationship Id="rId5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6.png"/><Relationship Id="rId4" Type="http://schemas.openxmlformats.org/officeDocument/2006/relationships/image" Target="../media/image90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loggi.com/wms/app/pacotes" TargetMode="External"/><Relationship Id="rId4" Type="http://schemas.openxmlformats.org/officeDocument/2006/relationships/image" Target="../media/image72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7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gif"/><Relationship Id="rId4" Type="http://schemas.openxmlformats.org/officeDocument/2006/relationships/image" Target="../media/image89.png"/><Relationship Id="rId5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loggi.com/war-room/war/#/pedidos/" TargetMode="External"/><Relationship Id="rId4" Type="http://schemas.openxmlformats.org/officeDocument/2006/relationships/image" Target="../media/image9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radar.ops.loggi.com/?origin=wm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82.png"/><Relationship Id="rId6" Type="http://schemas.openxmlformats.org/officeDocument/2006/relationships/image" Target="../media/image85.png"/><Relationship Id="rId7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Relationship Id="rId4" Type="http://schemas.openxmlformats.org/officeDocument/2006/relationships/image" Target="../media/image94.png"/><Relationship Id="rId5" Type="http://schemas.openxmlformats.org/officeDocument/2006/relationships/image" Target="../media/image88.png"/><Relationship Id="rId6" Type="http://schemas.openxmlformats.org/officeDocument/2006/relationships/image" Target="../media/image102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5" Type="http://schemas.openxmlformats.org/officeDocument/2006/relationships/image" Target="../media/image88.png"/><Relationship Id="rId6" Type="http://schemas.openxmlformats.org/officeDocument/2006/relationships/image" Target="../media/image93.png"/><Relationship Id="rId7" Type="http://schemas.openxmlformats.org/officeDocument/2006/relationships/image" Target="../media/image102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8.png"/><Relationship Id="rId4" Type="http://schemas.openxmlformats.org/officeDocument/2006/relationships/image" Target="../media/image94.png"/><Relationship Id="rId5" Type="http://schemas.openxmlformats.org/officeDocument/2006/relationships/image" Target="../media/image88.png"/><Relationship Id="rId6" Type="http://schemas.openxmlformats.org/officeDocument/2006/relationships/image" Target="../media/image99.png"/><Relationship Id="rId7" Type="http://schemas.openxmlformats.org/officeDocument/2006/relationships/image" Target="../media/image102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2.png"/><Relationship Id="rId4" Type="http://schemas.openxmlformats.org/officeDocument/2006/relationships/image" Target="../media/image108.png"/><Relationship Id="rId5" Type="http://schemas.openxmlformats.org/officeDocument/2006/relationships/image" Target="../media/image111.png"/><Relationship Id="rId6" Type="http://schemas.openxmlformats.org/officeDocument/2006/relationships/image" Target="../media/image106.png"/><Relationship Id="rId7" Type="http://schemas.openxmlformats.org/officeDocument/2006/relationships/image" Target="../media/image113.png"/><Relationship Id="rId8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6YYf8XbLd2A" TargetMode="External"/><Relationship Id="rId4" Type="http://schemas.openxmlformats.org/officeDocument/2006/relationships/image" Target="../media/image2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3.png"/><Relationship Id="rId4" Type="http://schemas.openxmlformats.org/officeDocument/2006/relationships/image" Target="../media/image115.png"/><Relationship Id="rId5" Type="http://schemas.openxmlformats.org/officeDocument/2006/relationships/image" Target="../media/image1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9.png"/><Relationship Id="rId4" Type="http://schemas.openxmlformats.org/officeDocument/2006/relationships/image" Target="../media/image128.png"/><Relationship Id="rId5" Type="http://schemas.openxmlformats.org/officeDocument/2006/relationships/image" Target="../media/image10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rafana.loggi.com/login" TargetMode="External"/><Relationship Id="rId4" Type="http://schemas.openxmlformats.org/officeDocument/2006/relationships/image" Target="../media/image118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rafana.loggi.com/d/f3DkruxWz/info-informacoes-do-pacote?orgId=1&amp;var-term=&amp;var-license_plate=&amp;var-found_barcode=" TargetMode="External"/><Relationship Id="rId4" Type="http://schemas.openxmlformats.org/officeDocument/2006/relationships/image" Target="../media/image124.png"/><Relationship Id="rId5" Type="http://schemas.openxmlformats.org/officeDocument/2006/relationships/image" Target="../media/image119.png"/><Relationship Id="rId6" Type="http://schemas.openxmlformats.org/officeDocument/2006/relationships/image" Target="../media/image12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3.png"/><Relationship Id="rId4" Type="http://schemas.openxmlformats.org/officeDocument/2006/relationships/image" Target="../media/image144.gif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5.png"/><Relationship Id="rId4" Type="http://schemas.openxmlformats.org/officeDocument/2006/relationships/image" Target="../media/image129.png"/><Relationship Id="rId5" Type="http://schemas.openxmlformats.org/officeDocument/2006/relationships/image" Target="../media/image12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docs.google.com/spreadsheets/d/1_YYRYjLU_5kBNzn4_Y6KAQF-yt0nv1t169_BMGotOls/edit?pli=1#gid=2064406878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www.loggi.com/admin/" TargetMode="External"/><Relationship Id="rId4" Type="http://schemas.openxmlformats.org/officeDocument/2006/relationships/image" Target="../media/image169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6.png"/><Relationship Id="rId4" Type="http://schemas.openxmlformats.org/officeDocument/2006/relationships/image" Target="../media/image1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128b09f886e64f48bcb5d02c02f2ae36.us-east-1.aws.found.io:9243/spaces/space_selector" TargetMode="External"/><Relationship Id="rId4" Type="http://schemas.openxmlformats.org/officeDocument/2006/relationships/image" Target="../media/image130.png"/><Relationship Id="rId5" Type="http://schemas.openxmlformats.org/officeDocument/2006/relationships/image" Target="../media/image13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0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4.gif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1.png"/><Relationship Id="rId4" Type="http://schemas.openxmlformats.org/officeDocument/2006/relationships/image" Target="../media/image133.png"/><Relationship Id="rId5" Type="http://schemas.openxmlformats.org/officeDocument/2006/relationships/image" Target="../media/image131.png"/><Relationship Id="rId6" Type="http://schemas.openxmlformats.org/officeDocument/2006/relationships/image" Target="../media/image138.png"/><Relationship Id="rId7" Type="http://schemas.openxmlformats.org/officeDocument/2006/relationships/image" Target="../media/image14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8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loggitreinamentos.skore.io/pt/contents/944312?ref=autocomplete&amp;ref_detail=status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docs.google.com/document/d/15LtzcpqM-WuFUAVmmxCfjACPsUl6jDXv-rIVRo413IM/edit#heading=h.vnywo6vv60tb" TargetMode="External"/><Relationship Id="rId4" Type="http://schemas.openxmlformats.org/officeDocument/2006/relationships/image" Target="../media/image15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40"/>
          <p:cNvSpPr txBox="1"/>
          <p:nvPr>
            <p:ph type="title"/>
          </p:nvPr>
        </p:nvSpPr>
        <p:spPr>
          <a:xfrm>
            <a:off x="266850" y="1420825"/>
            <a:ext cx="6454500" cy="160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Onboarding</a:t>
            </a:r>
            <a:endParaRPr/>
          </a:p>
        </p:txBody>
      </p:sp>
      <p:sp>
        <p:nvSpPr>
          <p:cNvPr id="1194" name="Google Shape;1194;p140"/>
          <p:cNvSpPr txBox="1"/>
          <p:nvPr>
            <p:ph idx="1" type="subTitle"/>
          </p:nvPr>
        </p:nvSpPr>
        <p:spPr>
          <a:xfrm>
            <a:off x="358975" y="4622500"/>
            <a:ext cx="4119900" cy="16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Maio </a:t>
            </a:r>
            <a:r>
              <a:rPr lang="pt-BR"/>
              <a:t> 2024 / Privado &amp; Confidencial</a:t>
            </a:r>
            <a:endParaRPr/>
          </a:p>
        </p:txBody>
      </p:sp>
      <p:sp>
        <p:nvSpPr>
          <p:cNvPr id="1195" name="Google Shape;1195;p140"/>
          <p:cNvSpPr txBox="1"/>
          <p:nvPr>
            <p:ph idx="2" type="body"/>
          </p:nvPr>
        </p:nvSpPr>
        <p:spPr>
          <a:xfrm>
            <a:off x="358775" y="2856150"/>
            <a:ext cx="64545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Clientes Profissionais — </a:t>
            </a:r>
            <a:r>
              <a:rPr lang="pt-BR" sz="1200"/>
              <a:t>Embarcadores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275" y="1398550"/>
            <a:ext cx="5725301" cy="18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49"/>
          <p:cNvSpPr txBox="1"/>
          <p:nvPr/>
        </p:nvSpPr>
        <p:spPr>
          <a:xfrm>
            <a:off x="569950" y="253725"/>
            <a:ext cx="287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Zendesk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1" name="Google Shape;1281;p149"/>
          <p:cNvSpPr txBox="1"/>
          <p:nvPr/>
        </p:nvSpPr>
        <p:spPr>
          <a:xfrm>
            <a:off x="505675" y="691800"/>
            <a:ext cx="1821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Além disso, cada célula tem a sua caixa dentro do Zendesk, onde os tickets são encaminhados de forma automática ou atribuídos para elas (caso tenha caído na caixa errada).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Em EN, as caixas que utilizamos são: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Embarcador Nacional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N2 - CX Nacionais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Para começar os atendimentos basta clicar em</a:t>
            </a:r>
            <a:r>
              <a:rPr i="1" lang="pt-BR" sz="900">
                <a:latin typeface="Montserrat"/>
                <a:ea typeface="Montserrat"/>
                <a:cs typeface="Montserrat"/>
                <a:sym typeface="Montserrat"/>
              </a:rPr>
              <a:t> ticket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seguindo a ordem da fila.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2" name="Google Shape;1282;p149"/>
          <p:cNvPicPr preferRelativeResize="0"/>
          <p:nvPr/>
        </p:nvPicPr>
        <p:blipFill rotWithShape="1">
          <a:blip r:embed="rId4">
            <a:alphaModFix/>
          </a:blip>
          <a:srcRect b="0" l="3478" r="3765" t="0"/>
          <a:stretch/>
        </p:blipFill>
        <p:spPr>
          <a:xfrm>
            <a:off x="3808225" y="3303413"/>
            <a:ext cx="2112725" cy="57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3" name="Google Shape;1283;p149"/>
          <p:cNvSpPr/>
          <p:nvPr/>
        </p:nvSpPr>
        <p:spPr>
          <a:xfrm>
            <a:off x="2855125" y="2196838"/>
            <a:ext cx="953100" cy="292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4" name="Google Shape;1284;p149"/>
          <p:cNvCxnSpPr>
            <a:stCxn id="1283" idx="2"/>
            <a:endCxn id="1282" idx="1"/>
          </p:cNvCxnSpPr>
          <p:nvPr/>
        </p:nvCxnSpPr>
        <p:spPr>
          <a:xfrm flipH="1" rot="-5400000">
            <a:off x="3017725" y="2802988"/>
            <a:ext cx="1104300" cy="4764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239"/>
          <p:cNvSpPr txBox="1"/>
          <p:nvPr/>
        </p:nvSpPr>
        <p:spPr>
          <a:xfrm>
            <a:off x="370800" y="2335975"/>
            <a:ext cx="2137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Todos os insucessos de São Paulo voltam para Cajamar e são roteirizados com os novos pacotes.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42" name="Google Shape;2542;p239"/>
          <p:cNvCxnSpPr/>
          <p:nvPr/>
        </p:nvCxnSpPr>
        <p:spPr>
          <a:xfrm>
            <a:off x="2996562" y="1494875"/>
            <a:ext cx="0" cy="23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3" name="Google Shape;2543;p239"/>
          <p:cNvCxnSpPr/>
          <p:nvPr/>
        </p:nvCxnSpPr>
        <p:spPr>
          <a:xfrm>
            <a:off x="6152937" y="1494875"/>
            <a:ext cx="0" cy="23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4" name="Google Shape;2544;p239"/>
          <p:cNvSpPr txBox="1"/>
          <p:nvPr/>
        </p:nvSpPr>
        <p:spPr>
          <a:xfrm>
            <a:off x="3495150" y="2334400"/>
            <a:ext cx="21546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Insucessos de regionais são bipados na própria agência pelos responsáveis no local. Eles bipam esses pacotes no corte que PCP sinaliza. Desta forma, os pacotes são roteirizados novamente.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5" name="Google Shape;2545;p239"/>
          <p:cNvSpPr txBox="1"/>
          <p:nvPr/>
        </p:nvSpPr>
        <p:spPr>
          <a:xfrm>
            <a:off x="6633575" y="2331150"/>
            <a:ext cx="21546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separação dos pacotes também é feita manualmente na agência. Quando essa separação é finalizada, os expedidores expedem as rotas.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6" name="Google Shape;2546;p23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47" name="Google Shape;2547;p239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Insucessos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8" name="Google Shape;2548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66" y="1494870"/>
            <a:ext cx="728852" cy="7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300" y="1511192"/>
            <a:ext cx="696190" cy="69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677" y="1537713"/>
            <a:ext cx="643091" cy="64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240"/>
          <p:cNvSpPr txBox="1"/>
          <p:nvPr/>
        </p:nvSpPr>
        <p:spPr>
          <a:xfrm>
            <a:off x="523200" y="2183575"/>
            <a:ext cx="2137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Endereço errado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Faremos as 3 primeiras tentativas de entrega automaticamente, a partir da 4ª tentativa o pacote entrará em tratativa para o embarcador.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56" name="Google Shape;2556;p240"/>
          <p:cNvCxnSpPr/>
          <p:nvPr/>
        </p:nvCxnSpPr>
        <p:spPr>
          <a:xfrm>
            <a:off x="3148962" y="1342475"/>
            <a:ext cx="0" cy="23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7" name="Google Shape;2557;p240"/>
          <p:cNvCxnSpPr/>
          <p:nvPr/>
        </p:nvCxnSpPr>
        <p:spPr>
          <a:xfrm>
            <a:off x="6305337" y="1342475"/>
            <a:ext cx="0" cy="23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8" name="Google Shape;2558;p240"/>
          <p:cNvSpPr txBox="1"/>
          <p:nvPr/>
        </p:nvSpPr>
        <p:spPr>
          <a:xfrm>
            <a:off x="3647550" y="2182000"/>
            <a:ext cx="2305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Recusado pelo destinatário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 recebedor faz a recusa do pacote, assim que o entregador devolve esse pacote na agência, o pacote entra em tratativa para o embarcador.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9" name="Google Shape;2559;p240"/>
          <p:cNvSpPr txBox="1"/>
          <p:nvPr/>
        </p:nvSpPr>
        <p:spPr>
          <a:xfrm>
            <a:off x="6785975" y="2172250"/>
            <a:ext cx="21546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Destinatário ausente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Faremos as 3 primeiras tentativas de entrega automaticamente, a partir da 4ª tentativa o pacote entrará em tratativa para o embarcador.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0" name="Google Shape;2560;p24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61" name="Google Shape;2561;p24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Pacotes em tratativa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2" name="Google Shape;2562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50" y="1269175"/>
            <a:ext cx="696771" cy="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360" y="1292875"/>
            <a:ext cx="648016" cy="64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7625" y="1292875"/>
            <a:ext cx="648025" cy="651836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240"/>
          <p:cNvSpPr/>
          <p:nvPr/>
        </p:nvSpPr>
        <p:spPr>
          <a:xfrm>
            <a:off x="679250" y="3732675"/>
            <a:ext cx="811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Importante: </a:t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O embarcador tem até 3 dias corridos para realizar a tratativa do pacote e solicitar o reenvio ou a devolução.</a:t>
            </a:r>
            <a:br>
              <a:rPr lang="pt-BR" sz="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Caso não aconteça a tratativa, o pacote entrará automaticamente para uma nova tentativa de entrega.</a:t>
            </a:r>
            <a:br>
              <a:rPr lang="pt-BR" sz="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Clientes bancários (ex: PagSeguro) tem 15 dias para fazer a tratativa dos pacotes.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6" name="Google Shape;2566;p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325" y="4362562"/>
            <a:ext cx="589925" cy="51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241"/>
          <p:cNvSpPr txBox="1"/>
          <p:nvPr/>
        </p:nvSpPr>
        <p:spPr>
          <a:xfrm>
            <a:off x="1894800" y="2335975"/>
            <a:ext cx="2137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Reenvio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prazo para uma nova tentativa de entrega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até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24 horas úteis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2" name="Google Shape;2572;p241"/>
          <p:cNvCxnSpPr/>
          <p:nvPr/>
        </p:nvCxnSpPr>
        <p:spPr>
          <a:xfrm>
            <a:off x="4520562" y="1494875"/>
            <a:ext cx="0" cy="23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3" name="Google Shape;2573;p241"/>
          <p:cNvSpPr txBox="1"/>
          <p:nvPr/>
        </p:nvSpPr>
        <p:spPr>
          <a:xfrm>
            <a:off x="5019150" y="2334400"/>
            <a:ext cx="2305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prazo para o pacote retornar ao centro de distribuição do embarcador é de até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dias corridos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4" name="Google Shape;2574;p24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75" name="Google Shape;2575;p24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Prazos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6" name="Google Shape;2576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088" y="1421582"/>
            <a:ext cx="720692" cy="72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74" y="1454776"/>
            <a:ext cx="720654" cy="71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24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identificar o prazo de devolução</a:t>
            </a:r>
            <a:endParaRPr/>
          </a:p>
        </p:txBody>
      </p:sp>
      <p:sp>
        <p:nvSpPr>
          <p:cNvPr id="2583" name="Google Shape;2583;p242"/>
          <p:cNvSpPr txBox="1"/>
          <p:nvPr/>
        </p:nvSpPr>
        <p:spPr>
          <a:xfrm>
            <a:off x="358974" y="1018875"/>
            <a:ext cx="3422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primeiro passo é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analisar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histórico no WMS e identifique qual é a direção do pacote: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prazo para devolução são 20 dias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partir da data que alteramos o status para </a:t>
            </a:r>
            <a:r>
              <a:rPr lang="pt-BR"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Aguardando Devolução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4" name="Google Shape;2584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450" y="1160725"/>
            <a:ext cx="4466825" cy="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242"/>
          <p:cNvPicPr preferRelativeResize="0"/>
          <p:nvPr/>
        </p:nvPicPr>
        <p:blipFill rotWithShape="1">
          <a:blip r:embed="rId4">
            <a:alphaModFix/>
          </a:blip>
          <a:srcRect b="10642" l="5743" r="19175" t="0"/>
          <a:stretch/>
        </p:blipFill>
        <p:spPr>
          <a:xfrm>
            <a:off x="3946475" y="2296838"/>
            <a:ext cx="3025175" cy="731975"/>
          </a:xfrm>
          <a:prstGeom prst="rect">
            <a:avLst/>
          </a:prstGeom>
          <a:noFill/>
          <a:ln cap="flat" cmpd="sng" w="12700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586" name="Google Shape;2586;p242"/>
          <p:cNvSpPr/>
          <p:nvPr/>
        </p:nvSpPr>
        <p:spPr>
          <a:xfrm>
            <a:off x="465175" y="3325525"/>
            <a:ext cx="811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Importante: </a:t>
            </a:r>
            <a:b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direção do pacote pode ter sido alterada mais de uma vez de Devolução para Entrega, por isso se atente em identificar o último status - Aguardando devolução no WMS.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243"/>
          <p:cNvSpPr txBox="1"/>
          <p:nvPr/>
        </p:nvSpPr>
        <p:spPr>
          <a:xfrm>
            <a:off x="523200" y="2183575"/>
            <a:ext cx="2137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solicitar uma devolução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Impersonar a conta do embarcador no Loggi Envios, acessar a área de pacotes e selecionar por código de rastreio.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solicitar devolução, basta abrir o</a:t>
            </a:r>
            <a:r>
              <a:rPr b="1" lang="pt-BR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JIRA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alteração da direção do pacote (alterar para Aguardando Devolução).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92" name="Google Shape;2592;p243"/>
          <p:cNvCxnSpPr/>
          <p:nvPr/>
        </p:nvCxnSpPr>
        <p:spPr>
          <a:xfrm>
            <a:off x="2869037" y="1342475"/>
            <a:ext cx="0" cy="25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3" name="Google Shape;2593;p243"/>
          <p:cNvCxnSpPr/>
          <p:nvPr/>
        </p:nvCxnSpPr>
        <p:spPr>
          <a:xfrm>
            <a:off x="5841950" y="1403750"/>
            <a:ext cx="0" cy="25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4" name="Google Shape;2594;p243"/>
          <p:cNvSpPr txBox="1"/>
          <p:nvPr/>
        </p:nvSpPr>
        <p:spPr>
          <a:xfrm>
            <a:off x="3215875" y="2182000"/>
            <a:ext cx="2305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 atrasada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Identifique o prazo de devolução e se está realmente atrasado.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estiver no Status - Retornado para o cliente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solicitar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comprovante de devolução. Se não recebido, abrir </a:t>
            </a:r>
            <a:r>
              <a:rPr b="1" lang="pt-BR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JIRA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extravio.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(Caso não encontre o nome do cliente no jira de busca de pacotes, acionar a supervisão para que a inclusão seja feita)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5" name="Google Shape;2595;p243"/>
          <p:cNvSpPr txBox="1"/>
          <p:nvPr/>
        </p:nvSpPr>
        <p:spPr>
          <a:xfrm>
            <a:off x="6225800" y="2183575"/>
            <a:ext cx="23058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solicitar o comprovante de devolução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Localizar no </a:t>
            </a:r>
            <a:r>
              <a:rPr b="1" lang="pt-BR" sz="9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DRIVE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Consulta comprovante.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não for localizado no DRIVE, deve ser aberto o JIRA  que tem o SLA para resposta de 3 dias.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6" name="Google Shape;2596;p24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97" name="Google Shape;2597;p24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Devolução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8" name="Google Shape;2598;p2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262" y="1284075"/>
            <a:ext cx="742424" cy="74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2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875" y="1059025"/>
            <a:ext cx="897674" cy="8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2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8686" y="1245263"/>
            <a:ext cx="820027" cy="82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244"/>
          <p:cNvSpPr txBox="1"/>
          <p:nvPr/>
        </p:nvSpPr>
        <p:spPr>
          <a:xfrm>
            <a:off x="1894800" y="2335975"/>
            <a:ext cx="2137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em rota de entrega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será possível fazer a  alteração de endereço nesse caso.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Porém, será possível alterar ou incluir informações no campo de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complemento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instruções de entrega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o entregador (a alteração será efetivada para a próxima tentativa).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06" name="Google Shape;2606;p244"/>
          <p:cNvCxnSpPr/>
          <p:nvPr/>
        </p:nvCxnSpPr>
        <p:spPr>
          <a:xfrm>
            <a:off x="4520562" y="1494875"/>
            <a:ext cx="0" cy="23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7" name="Google Shape;2607;p244"/>
          <p:cNvSpPr txBox="1"/>
          <p:nvPr/>
        </p:nvSpPr>
        <p:spPr>
          <a:xfrm>
            <a:off x="5019150" y="2334400"/>
            <a:ext cx="2305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aguardando tratativa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Nesse caso, o próprio embarcador conseguirá realizar a alteração diretamente pelo WMS na aba tratativas.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embarcador esteja com dificuldade para ajustar, podemos realizar essa alteração e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orientá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-lo o passo a passo.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8" name="Google Shape;2608;p24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09" name="Google Shape;2609;p244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Alteração de endereço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244"/>
          <p:cNvSpPr/>
          <p:nvPr/>
        </p:nvSpPr>
        <p:spPr>
          <a:xfrm>
            <a:off x="465175" y="3826100"/>
            <a:ext cx="811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Importante: </a:t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Devido aos valores, a alteração de endereço é permitida apenas para a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mesma cidade.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1" name="Google Shape;261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00" y="1324675"/>
            <a:ext cx="821500" cy="7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725" y="1421575"/>
            <a:ext cx="729724" cy="6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24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18" name="Google Shape;2618;p245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Pacotes com status de Extravio, Roubo, Furto e Avaria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9" name="Google Shape;2619;p245"/>
          <p:cNvPicPr preferRelativeResize="0"/>
          <p:nvPr/>
        </p:nvPicPr>
        <p:blipFill rotWithShape="1">
          <a:blip r:embed="rId3">
            <a:alphaModFix/>
          </a:blip>
          <a:srcRect b="0" l="28780" r="29754" t="10873"/>
          <a:stretch/>
        </p:blipFill>
        <p:spPr>
          <a:xfrm>
            <a:off x="5201050" y="1117900"/>
            <a:ext cx="3276699" cy="3148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20" name="Google Shape;2620;p245"/>
          <p:cNvSpPr/>
          <p:nvPr/>
        </p:nvSpPr>
        <p:spPr>
          <a:xfrm>
            <a:off x="422675" y="2928250"/>
            <a:ext cx="4734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Importante: </a:t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houver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casos onde já há histórico de Extravio, Roubo/Furto ou Avaria e observar que a marreta não tenha atualizado o status, devemos: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Seguir os procedimentos acima;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a supervisão;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Registrar como comentário interno que a supervisão foi informada;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1" name="Google Shape;2621;p245"/>
          <p:cNvSpPr txBox="1"/>
          <p:nvPr/>
        </p:nvSpPr>
        <p:spPr>
          <a:xfrm>
            <a:off x="422675" y="1117900"/>
            <a:ext cx="42549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Atualmente estamos com uma automação para os casos de pacotes que foram em algum momento sinalizados com os status de </a:t>
            </a:r>
            <a:r>
              <a:rPr b="1" i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Extravio, Roubo, Furto e Avaria</a:t>
            </a:r>
            <a:r>
              <a:rPr i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chamada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marreta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Essa passa diariamente para identificar esses status e realizar as atualizações necessárias de forma automática.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Sendo assim, sempre que ao consultar o histórico do pacote e identificar que o pacote já teve um status finalizador, devemos informar ao embarcador conforme os procedimentos vigentes para cada situação de perda sem a necessidade de abrir JIRA.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2" name="Google Shape;2622;p245"/>
          <p:cNvSpPr txBox="1"/>
          <p:nvPr/>
        </p:nvSpPr>
        <p:spPr>
          <a:xfrm>
            <a:off x="5201050" y="4406750"/>
            <a:ext cx="3404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 de um caso onde a marreta fez a atualização de status. </a:t>
            </a:r>
            <a:endParaRPr i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24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28" name="Google Shape;2628;p24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Marreta - casos de acareação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246"/>
          <p:cNvSpPr/>
          <p:nvPr/>
        </p:nvSpPr>
        <p:spPr>
          <a:xfrm>
            <a:off x="422675" y="2928250"/>
            <a:ext cx="82611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Importante: </a:t>
            </a:r>
            <a:b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“Entregue”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não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ser feito processo de acareação e não há necessidade de BDP.  Devemos tentar validar o recebimento com o destinatário (via telefone) e em caso de negativa ou insucesso no contato, seguiremos com a solicitação de extravio direto.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“Retornado para o cliente”: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há necessidade de BDP.  Seguiremos com a solicitação de extravio direto.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0" name="Google Shape;2630;p246"/>
          <p:cNvSpPr txBox="1"/>
          <p:nvPr/>
        </p:nvSpPr>
        <p:spPr>
          <a:xfrm>
            <a:off x="1894800" y="1040575"/>
            <a:ext cx="2137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situações que já ocorreu a acareação, o pacote foi recuperado (status alterado para "endereço errado"), não houve movimentação e a marreta passou no pacote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poucos dias depois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podemos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seguir com abertura de extravio do pacote.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31" name="Google Shape;2631;p246"/>
          <p:cNvCxnSpPr/>
          <p:nvPr/>
        </p:nvCxnSpPr>
        <p:spPr>
          <a:xfrm>
            <a:off x="4520562" y="885275"/>
            <a:ext cx="0" cy="23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2" name="Google Shape;2632;p246"/>
          <p:cNvSpPr txBox="1"/>
          <p:nvPr/>
        </p:nvSpPr>
        <p:spPr>
          <a:xfrm>
            <a:off x="5008500" y="1009900"/>
            <a:ext cx="2305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situações que já ocorreu a acareação, o pacote foi recuperado (status alterado para "endereço errado"), não houve movimentação e a marreta passou no pacote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acima de 3 dias após o primeiro status de entregue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seguiremos com a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solicitação de extravio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247"/>
          <p:cNvSpPr/>
          <p:nvPr/>
        </p:nvSpPr>
        <p:spPr>
          <a:xfrm>
            <a:off x="364025" y="965600"/>
            <a:ext cx="4115100" cy="34596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966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38" name="Google Shape;2638;p247"/>
          <p:cNvSpPr txBox="1"/>
          <p:nvPr>
            <p:ph idx="1" type="body"/>
          </p:nvPr>
        </p:nvSpPr>
        <p:spPr>
          <a:xfrm>
            <a:off x="715750" y="2199750"/>
            <a:ext cx="34290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A  data de promessa é a data que acordamos com o embarcador para entrega do pacote.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Atualmente, quando passamos dessa data consideramos que o pacote está atrasado.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Porém, na nova regra iremos considerar </a:t>
            </a: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data de promessa + 2 dias úteis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apenas se o pacote tiver </a:t>
            </a: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ao menos 1 tentativa de entrega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, ou seja, caso ele não tenha </a:t>
            </a: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nenhuma tentativa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não aplicaremos essa regra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9" name="Google Shape;2639;p24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0" name="Google Shape;2640;p247"/>
          <p:cNvSpPr txBox="1"/>
          <p:nvPr>
            <p:ph idx="2" type="body"/>
          </p:nvPr>
        </p:nvSpPr>
        <p:spPr>
          <a:xfrm>
            <a:off x="715750" y="814600"/>
            <a:ext cx="34290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Data de promessa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1" name="Google Shape;2641;p247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sz="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2" name="Google Shape;264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725" y="814600"/>
            <a:ext cx="3711150" cy="37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248"/>
          <p:cNvSpPr txBox="1"/>
          <p:nvPr>
            <p:ph type="title"/>
          </p:nvPr>
        </p:nvSpPr>
        <p:spPr>
          <a:xfrm>
            <a:off x="339673" y="338906"/>
            <a:ext cx="8038800" cy="225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Cenários</a:t>
            </a:r>
            <a:endParaRPr/>
          </a:p>
        </p:txBody>
      </p:sp>
      <p:sp>
        <p:nvSpPr>
          <p:cNvPr id="2648" name="Google Shape;2648;p248"/>
          <p:cNvSpPr txBox="1"/>
          <p:nvPr>
            <p:ph idx="1" type="subTitle"/>
          </p:nvPr>
        </p:nvSpPr>
        <p:spPr>
          <a:xfrm>
            <a:off x="475650" y="600475"/>
            <a:ext cx="7939200" cy="684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Separamos aqui 3 possíveis cenários.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Vamos usar como exemplo um pacote com a data de promessa para dia </a:t>
            </a:r>
            <a:r>
              <a:rPr b="1" lang="pt-BR" sz="1000"/>
              <a:t>17/09.</a:t>
            </a:r>
            <a:br>
              <a:rPr b="1" lang="pt-BR"/>
            </a:br>
            <a:endParaRPr b="1"/>
          </a:p>
        </p:txBody>
      </p:sp>
      <p:sp>
        <p:nvSpPr>
          <p:cNvPr id="2649" name="Google Shape;2649;p248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50" name="Google Shape;2650;p248"/>
          <p:cNvSpPr/>
          <p:nvPr/>
        </p:nvSpPr>
        <p:spPr>
          <a:xfrm>
            <a:off x="3249150" y="1345375"/>
            <a:ext cx="2645100" cy="1549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1" name="Google Shape;2651;p248"/>
          <p:cNvSpPr txBox="1"/>
          <p:nvPr/>
        </p:nvSpPr>
        <p:spPr>
          <a:xfrm>
            <a:off x="3494325" y="1841450"/>
            <a:ext cx="2155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entra em contato no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 seguinte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data de promessa 18/09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95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2" name="Google Shape;2652;p248"/>
          <p:cNvSpPr/>
          <p:nvPr/>
        </p:nvSpPr>
        <p:spPr>
          <a:xfrm>
            <a:off x="4455756" y="1229418"/>
            <a:ext cx="231900" cy="231900"/>
          </a:xfrm>
          <a:prstGeom prst="ellipse">
            <a:avLst/>
          </a:prstGeom>
          <a:solidFill>
            <a:srgbClr val="0095FF"/>
          </a:solidFill>
          <a:ln>
            <a:noFill/>
          </a:ln>
          <a:effectLst>
            <a:outerShdw blurRad="242888" rotWithShape="0" algn="bl" dist="19050">
              <a:srgbClr val="000000">
                <a:alpha val="8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3" name="Google Shape;2653;p248"/>
          <p:cNvSpPr/>
          <p:nvPr/>
        </p:nvSpPr>
        <p:spPr>
          <a:xfrm>
            <a:off x="358975" y="1345375"/>
            <a:ext cx="2645100" cy="1549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4" name="Google Shape;2654;p248"/>
          <p:cNvSpPr txBox="1"/>
          <p:nvPr/>
        </p:nvSpPr>
        <p:spPr>
          <a:xfrm>
            <a:off x="604150" y="1841450"/>
            <a:ext cx="215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entra em contato até o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do dia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data de promessa 17/09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5" name="Google Shape;2655;p248"/>
          <p:cNvSpPr/>
          <p:nvPr/>
        </p:nvSpPr>
        <p:spPr>
          <a:xfrm>
            <a:off x="1565581" y="1229418"/>
            <a:ext cx="231900" cy="231900"/>
          </a:xfrm>
          <a:prstGeom prst="ellipse">
            <a:avLst/>
          </a:prstGeom>
          <a:solidFill>
            <a:srgbClr val="0095FF"/>
          </a:solidFill>
          <a:ln>
            <a:noFill/>
          </a:ln>
          <a:effectLst>
            <a:outerShdw blurRad="242888" rotWithShape="0" algn="bl" dist="19050">
              <a:srgbClr val="000000">
                <a:alpha val="8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6" name="Google Shape;2656;p248"/>
          <p:cNvSpPr/>
          <p:nvPr/>
        </p:nvSpPr>
        <p:spPr>
          <a:xfrm>
            <a:off x="6139325" y="1345375"/>
            <a:ext cx="2645100" cy="1549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7" name="Google Shape;2657;p248"/>
          <p:cNvSpPr txBox="1"/>
          <p:nvPr/>
        </p:nvSpPr>
        <p:spPr>
          <a:xfrm>
            <a:off x="6384500" y="1841450"/>
            <a:ext cx="215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entra em contato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 dias úteis após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data de promessa 19/09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(data limite)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95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8" name="Google Shape;2658;p248"/>
          <p:cNvSpPr/>
          <p:nvPr/>
        </p:nvSpPr>
        <p:spPr>
          <a:xfrm>
            <a:off x="7345931" y="1229418"/>
            <a:ext cx="231900" cy="231900"/>
          </a:xfrm>
          <a:prstGeom prst="ellipse">
            <a:avLst/>
          </a:prstGeom>
          <a:solidFill>
            <a:srgbClr val="0095FF"/>
          </a:solidFill>
          <a:ln>
            <a:noFill/>
          </a:ln>
          <a:effectLst>
            <a:outerShdw blurRad="242888" rotWithShape="0" algn="bl" dist="19050">
              <a:srgbClr val="000000">
                <a:alpha val="8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9" name="Google Shape;2659;p248"/>
          <p:cNvSpPr/>
          <p:nvPr/>
        </p:nvSpPr>
        <p:spPr>
          <a:xfrm>
            <a:off x="3249150" y="3326575"/>
            <a:ext cx="2645100" cy="1549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0" name="Google Shape;2660;p248"/>
          <p:cNvSpPr/>
          <p:nvPr/>
        </p:nvSpPr>
        <p:spPr>
          <a:xfrm>
            <a:off x="358975" y="3326575"/>
            <a:ext cx="2645100" cy="1549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1" name="Google Shape;2661;p248"/>
          <p:cNvSpPr/>
          <p:nvPr/>
        </p:nvSpPr>
        <p:spPr>
          <a:xfrm>
            <a:off x="6139325" y="3326575"/>
            <a:ext cx="2645100" cy="1549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2" name="Google Shape;2662;p248"/>
          <p:cNvCxnSpPr>
            <a:stCxn id="2653" idx="2"/>
            <a:endCxn id="2660" idx="0"/>
          </p:cNvCxnSpPr>
          <p:nvPr/>
        </p:nvCxnSpPr>
        <p:spPr>
          <a:xfrm flipH="1" rot="-5400000">
            <a:off x="1465825" y="3110275"/>
            <a:ext cx="432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3" name="Google Shape;2663;p248"/>
          <p:cNvCxnSpPr>
            <a:stCxn id="2650" idx="2"/>
            <a:endCxn id="2659" idx="0"/>
          </p:cNvCxnSpPr>
          <p:nvPr/>
        </p:nvCxnSpPr>
        <p:spPr>
          <a:xfrm flipH="1" rot="-5400000">
            <a:off x="4356000" y="3110275"/>
            <a:ext cx="432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4" name="Google Shape;2664;p248"/>
          <p:cNvCxnSpPr>
            <a:stCxn id="2656" idx="2"/>
            <a:endCxn id="2661" idx="0"/>
          </p:cNvCxnSpPr>
          <p:nvPr/>
        </p:nvCxnSpPr>
        <p:spPr>
          <a:xfrm flipH="1" rot="-5400000">
            <a:off x="7246175" y="3110275"/>
            <a:ext cx="432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65" name="Google Shape;2665;p248"/>
          <p:cNvSpPr txBox="1"/>
          <p:nvPr/>
        </p:nvSpPr>
        <p:spPr>
          <a:xfrm>
            <a:off x="603925" y="3643200"/>
            <a:ext cx="21552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que o pacote deverá ser entregue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até o final do dia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(22h), caso ocorra insucesso, faremos uma nova tentativa em até 2 dias úteis.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*Data limite: 19/09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6" name="Google Shape;2666;p248"/>
          <p:cNvSpPr txBox="1"/>
          <p:nvPr/>
        </p:nvSpPr>
        <p:spPr>
          <a:xfrm>
            <a:off x="3494100" y="3643200"/>
            <a:ext cx="215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Orientar a aguardar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1 dia útil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uma nova tentativa de entrega.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*Data limite: 19/09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7" name="Google Shape;2667;p248"/>
          <p:cNvSpPr txBox="1"/>
          <p:nvPr/>
        </p:nvSpPr>
        <p:spPr>
          <a:xfrm>
            <a:off x="6384275" y="3618625"/>
            <a:ext cx="215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que o pacote deverá ser entregue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até o final do dia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(22h), 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não ocorra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ou tenha insucesso, deverá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retornar o contato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50"/>
          <p:cNvSpPr txBox="1"/>
          <p:nvPr/>
        </p:nvSpPr>
        <p:spPr>
          <a:xfrm>
            <a:off x="358775" y="927000"/>
            <a:ext cx="1622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Para iniciar o atendimento você precisará seguir 3 passos obrigatórios, são eles: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pt-BR" sz="900">
                <a:latin typeface="Montserrat"/>
                <a:ea typeface="Montserrat"/>
                <a:cs typeface="Montserrat"/>
                <a:sym typeface="Montserrat"/>
              </a:rPr>
              <a:t>Aceitar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o ticket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lang="pt-BR" sz="900">
                <a:latin typeface="Montserrat"/>
                <a:ea typeface="Montserrat"/>
                <a:cs typeface="Montserrat"/>
                <a:sym typeface="Montserrat"/>
              </a:rPr>
              <a:t>Permanecer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no ticket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Enviar o ticket como </a:t>
            </a:r>
            <a:r>
              <a:rPr b="1" lang="pt-BR" sz="900">
                <a:latin typeface="Montserrat"/>
                <a:ea typeface="Montserrat"/>
                <a:cs typeface="Montserrat"/>
                <a:sym typeface="Montserrat"/>
              </a:rPr>
              <a:t>“Aberto”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0" name="Google Shape;1290;p150"/>
          <p:cNvPicPr preferRelativeResize="0"/>
          <p:nvPr/>
        </p:nvPicPr>
        <p:blipFill rotWithShape="1">
          <a:blip r:embed="rId3">
            <a:alphaModFix/>
          </a:blip>
          <a:srcRect b="0" l="487" r="0" t="0"/>
          <a:stretch/>
        </p:blipFill>
        <p:spPr>
          <a:xfrm>
            <a:off x="2467318" y="1136925"/>
            <a:ext cx="5824206" cy="294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1" name="Google Shape;1291;p150"/>
          <p:cNvSpPr txBox="1"/>
          <p:nvPr/>
        </p:nvSpPr>
        <p:spPr>
          <a:xfrm>
            <a:off x="471250" y="245525"/>
            <a:ext cx="287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Zendesk e o mantra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2" name="Google Shape;1292;p150"/>
          <p:cNvSpPr/>
          <p:nvPr/>
        </p:nvSpPr>
        <p:spPr>
          <a:xfrm>
            <a:off x="3214650" y="1600313"/>
            <a:ext cx="246600" cy="98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725" y="562085"/>
            <a:ext cx="532550" cy="27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94" name="Google Shape;1294;p150"/>
          <p:cNvCxnSpPr>
            <a:stCxn id="1292" idx="0"/>
            <a:endCxn id="1293" idx="1"/>
          </p:cNvCxnSpPr>
          <p:nvPr/>
        </p:nvCxnSpPr>
        <p:spPr>
          <a:xfrm rot="-5400000">
            <a:off x="2988300" y="1048763"/>
            <a:ext cx="901200" cy="2019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95" name="Google Shape;1295;p150"/>
          <p:cNvSpPr/>
          <p:nvPr/>
        </p:nvSpPr>
        <p:spPr>
          <a:xfrm>
            <a:off x="7046350" y="3921650"/>
            <a:ext cx="601200" cy="15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6" name="Google Shape;1296;p150"/>
          <p:cNvPicPr preferRelativeResize="0"/>
          <p:nvPr/>
        </p:nvPicPr>
        <p:blipFill rotWithShape="1">
          <a:blip r:embed="rId5">
            <a:alphaModFix/>
          </a:blip>
          <a:srcRect b="0" l="0" r="0" t="20025"/>
          <a:stretch/>
        </p:blipFill>
        <p:spPr>
          <a:xfrm>
            <a:off x="5753400" y="4463925"/>
            <a:ext cx="1394525" cy="325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97" name="Google Shape;1297;p150"/>
          <p:cNvCxnSpPr>
            <a:stCxn id="1295" idx="1"/>
            <a:endCxn id="1296" idx="0"/>
          </p:cNvCxnSpPr>
          <p:nvPr/>
        </p:nvCxnSpPr>
        <p:spPr>
          <a:xfrm flipH="1">
            <a:off x="6450550" y="4000400"/>
            <a:ext cx="595800" cy="4635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98" name="Google Shape;1298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6583" y="4489650"/>
            <a:ext cx="1082442" cy="27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99" name="Google Shape;1299;p150"/>
          <p:cNvCxnSpPr/>
          <p:nvPr/>
        </p:nvCxnSpPr>
        <p:spPr>
          <a:xfrm>
            <a:off x="7911600" y="4079150"/>
            <a:ext cx="17100" cy="389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249"/>
          <p:cNvSpPr txBox="1"/>
          <p:nvPr/>
        </p:nvSpPr>
        <p:spPr>
          <a:xfrm>
            <a:off x="2080900" y="2335975"/>
            <a:ext cx="2137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Acareação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horas úteis.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3" name="Google Shape;2673;p249"/>
          <p:cNvCxnSpPr/>
          <p:nvPr/>
        </p:nvCxnSpPr>
        <p:spPr>
          <a:xfrm>
            <a:off x="4520562" y="1494875"/>
            <a:ext cx="0" cy="23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4" name="Google Shape;2674;p249"/>
          <p:cNvSpPr txBox="1"/>
          <p:nvPr/>
        </p:nvSpPr>
        <p:spPr>
          <a:xfrm>
            <a:off x="5695925" y="2334400"/>
            <a:ext cx="2305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Demais casos</a:t>
            </a:r>
            <a:endParaRPr b="1" sz="800">
              <a:solidFill>
                <a:srgbClr val="009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 horas úteis.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5" name="Google Shape;2675;p24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76" name="Google Shape;2676;p249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SLA de resposta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7" name="Google Shape;2677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298" y="1494873"/>
            <a:ext cx="776725" cy="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413" y="1421567"/>
            <a:ext cx="776726" cy="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250"/>
          <p:cNvSpPr txBox="1"/>
          <p:nvPr>
            <p:ph type="title"/>
          </p:nvPr>
        </p:nvSpPr>
        <p:spPr>
          <a:xfrm>
            <a:off x="400925" y="1679375"/>
            <a:ext cx="6454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SEFAZ</a:t>
            </a:r>
            <a:endParaRPr/>
          </a:p>
        </p:txBody>
      </p:sp>
      <p:sp>
        <p:nvSpPr>
          <p:cNvPr id="2684" name="Google Shape;2684;p250"/>
          <p:cNvSpPr txBox="1"/>
          <p:nvPr>
            <p:ph idx="12" type="sldNum"/>
          </p:nvPr>
        </p:nvSpPr>
        <p:spPr>
          <a:xfrm>
            <a:off x="8784268" y="4810113"/>
            <a:ext cx="2289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251"/>
          <p:cNvSpPr txBox="1"/>
          <p:nvPr>
            <p:ph type="title"/>
          </p:nvPr>
        </p:nvSpPr>
        <p:spPr>
          <a:xfrm>
            <a:off x="358975" y="895275"/>
            <a:ext cx="38934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Porque a mercadoria é retida?</a:t>
            </a:r>
            <a:endParaRPr/>
          </a:p>
        </p:txBody>
      </p:sp>
      <p:sp>
        <p:nvSpPr>
          <p:cNvPr id="2690" name="Google Shape;2690;p251"/>
          <p:cNvSpPr txBox="1"/>
          <p:nvPr>
            <p:ph type="title"/>
          </p:nvPr>
        </p:nvSpPr>
        <p:spPr>
          <a:xfrm>
            <a:off x="358975" y="2665825"/>
            <a:ext cx="379200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b="0" lang="pt-BR" sz="900"/>
              <a:t>Quando o destinatário é pessoa física ou jurídica não inscrita como contribuinte do ICMS no Estado, a mercadoria costuma ficar retida por falta de recolhimento do ICMS do recebedor.</a:t>
            </a:r>
            <a:endParaRPr b="0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b="0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rPr b="0" lang="pt-BR" sz="900"/>
              <a:t>Para liberar a mercadoria, o recebedor deverá pagar esse ICMS através  da GNRE que pode ser emitida pelo sistema</a:t>
            </a:r>
            <a:r>
              <a:rPr lang="pt-BR" sz="900">
                <a:solidFill>
                  <a:schemeClr val="accent6"/>
                </a:solidFill>
              </a:rPr>
              <a:t> </a:t>
            </a:r>
            <a:r>
              <a:rPr lang="pt-BR" sz="9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e-Fisco.</a:t>
            </a:r>
            <a:endParaRPr sz="9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b="0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b="0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b="0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b="0" sz="1000"/>
          </a:p>
        </p:txBody>
      </p:sp>
      <p:sp>
        <p:nvSpPr>
          <p:cNvPr id="2691" name="Google Shape;2691;p25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92" name="Google Shape;2692;p251"/>
          <p:cNvPicPr preferRelativeResize="0"/>
          <p:nvPr/>
        </p:nvPicPr>
        <p:blipFill rotWithShape="1">
          <a:blip r:embed="rId4">
            <a:alphaModFix/>
          </a:blip>
          <a:srcRect b="0" l="0" r="17122" t="0"/>
          <a:stretch/>
        </p:blipFill>
        <p:spPr>
          <a:xfrm>
            <a:off x="4766753" y="1072059"/>
            <a:ext cx="3569575" cy="29993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252"/>
          <p:cNvSpPr txBox="1"/>
          <p:nvPr/>
        </p:nvSpPr>
        <p:spPr>
          <a:xfrm>
            <a:off x="6163200" y="1733475"/>
            <a:ext cx="2121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Estados da Federação, possuem postos fiscais fixos e móveis para a fiscalização de mercadorias em trânsito.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8" name="Google Shape;2698;p252"/>
          <p:cNvSpPr txBox="1"/>
          <p:nvPr>
            <p:ph type="title"/>
          </p:nvPr>
        </p:nvSpPr>
        <p:spPr>
          <a:xfrm>
            <a:off x="852850" y="895275"/>
            <a:ext cx="36234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Barreiras fiscais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objetivo principal das barreiras fiscais é impedir a sonegação de impostos e garantir que todas as obrigações sejam cumpridas.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funciona?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9" name="Google Shape;2699;p252"/>
          <p:cNvSpPr txBox="1"/>
          <p:nvPr/>
        </p:nvSpPr>
        <p:spPr>
          <a:xfrm>
            <a:off x="6155700" y="3146850"/>
            <a:ext cx="2129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ato da chegada do veículo (frota terceirizada) da L4B ao posto fiscal, o motorista entrega toda a documentação ao auditor para a análise e verificação dos tributos a serem pagos ou não.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0" name="Google Shape;2700;p25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01" name="Google Shape;270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74" y="1629138"/>
            <a:ext cx="652926" cy="65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287" y="3025100"/>
            <a:ext cx="769724" cy="769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3" name="Google Shape;2703;p252"/>
          <p:cNvCxnSpPr/>
          <p:nvPr/>
        </p:nvCxnSpPr>
        <p:spPr>
          <a:xfrm flipH="1">
            <a:off x="5504787" y="2393149"/>
            <a:ext cx="2700" cy="520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253"/>
          <p:cNvSpPr/>
          <p:nvPr/>
        </p:nvSpPr>
        <p:spPr>
          <a:xfrm>
            <a:off x="648975" y="1458175"/>
            <a:ext cx="2129700" cy="33210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9" name="Google Shape;2709;p253"/>
          <p:cNvSpPr txBox="1"/>
          <p:nvPr/>
        </p:nvSpPr>
        <p:spPr>
          <a:xfrm>
            <a:off x="787275" y="3379850"/>
            <a:ext cx="18531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Loggi é liberada para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continuar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viagem e evitar o prejuízo aos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demais clientes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não tenham problemas de documentação.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0" name="Google Shape;2710;p253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1" name="Google Shape;2711;p253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Fiel depositário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2" name="Google Shape;2712;p253"/>
          <p:cNvCxnSpPr/>
          <p:nvPr/>
        </p:nvCxnSpPr>
        <p:spPr>
          <a:xfrm>
            <a:off x="7389025" y="1965700"/>
            <a:ext cx="726600" cy="15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13" name="Google Shape;271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24" y="1889500"/>
            <a:ext cx="1166801" cy="11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4" name="Google Shape;2714;p253"/>
          <p:cNvSpPr txBox="1"/>
          <p:nvPr/>
        </p:nvSpPr>
        <p:spPr>
          <a:xfrm>
            <a:off x="352850" y="777950"/>
            <a:ext cx="82437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alguns estados, a Loggi tem o título de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fiel depositário,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isso significa que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assumimos  a responsabilidade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perante a Sefaz em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entregar a mercadoria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ao cliente final até que os valores dos impostos sejam recolhidos conforme a lei.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5" name="Google Shape;2715;p253"/>
          <p:cNvSpPr/>
          <p:nvPr/>
        </p:nvSpPr>
        <p:spPr>
          <a:xfrm>
            <a:off x="3489400" y="1458175"/>
            <a:ext cx="2129700" cy="33210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6" name="Google Shape;2716;p253"/>
          <p:cNvSpPr/>
          <p:nvPr/>
        </p:nvSpPr>
        <p:spPr>
          <a:xfrm>
            <a:off x="6335475" y="1497775"/>
            <a:ext cx="2129700" cy="33210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7" name="Google Shape;2717;p253"/>
          <p:cNvSpPr txBox="1"/>
          <p:nvPr/>
        </p:nvSpPr>
        <p:spPr>
          <a:xfrm>
            <a:off x="3630525" y="3450200"/>
            <a:ext cx="18531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pacotes que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precisam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pagamento, ficam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retidos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agência da Loggi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até a liberação da Sefaz.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8" name="Google Shape;2718;p253"/>
          <p:cNvSpPr txBox="1"/>
          <p:nvPr/>
        </p:nvSpPr>
        <p:spPr>
          <a:xfrm>
            <a:off x="6431850" y="3401300"/>
            <a:ext cx="19983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seguirmos com entrega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carga ao destinatário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sem a devida liberação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Sefaz,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sofremos um processo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onde além de prejuízos financeiros,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corremos o risco de perder o título de fiel depositário.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9" name="Google Shape;2719;p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788" y="1946975"/>
            <a:ext cx="1142574" cy="114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6005" y="1889494"/>
            <a:ext cx="1142551" cy="1141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254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6" name="Google Shape;2726;p254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Fiel depositário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7" name="Google Shape;2727;p254"/>
          <p:cNvSpPr/>
          <p:nvPr/>
        </p:nvSpPr>
        <p:spPr>
          <a:xfrm>
            <a:off x="715925" y="1040575"/>
            <a:ext cx="2164200" cy="33210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8" name="Google Shape;2728;p254"/>
          <p:cNvSpPr txBox="1"/>
          <p:nvPr/>
        </p:nvSpPr>
        <p:spPr>
          <a:xfrm>
            <a:off x="781625" y="3149000"/>
            <a:ext cx="19983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casos que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temos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esse título, se o veículo for parado no posto fiscal, será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liberado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somente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o pagamento das guias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envio dos comprovantes de pagamento.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9" name="Google Shape;2729;p254"/>
          <p:cNvSpPr txBox="1"/>
          <p:nvPr/>
        </p:nvSpPr>
        <p:spPr>
          <a:xfrm>
            <a:off x="5835075" y="982612"/>
            <a:ext cx="2474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 termo de fiel depositário</a:t>
            </a:r>
            <a:endParaRPr b="1" sz="9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b="1" lang="pt-BR" sz="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Pernambuco</a:t>
            </a:r>
            <a:b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b="1" lang="pt-BR" sz="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Amazonas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0" name="Google Shape;2730;p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625" y="1171600"/>
            <a:ext cx="686550" cy="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1" name="Google Shape;2731;p254"/>
          <p:cNvSpPr txBox="1"/>
          <p:nvPr/>
        </p:nvSpPr>
        <p:spPr>
          <a:xfrm>
            <a:off x="5898400" y="2732425"/>
            <a:ext cx="24741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SEM termo de fiel depositário</a:t>
            </a:r>
            <a:endParaRPr b="1" sz="9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Ceará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Mato Grosso do Sul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Piauí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Tocantins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2" name="Google Shape;2732;p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4425" y="1576675"/>
            <a:ext cx="1232708" cy="12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2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9723" y="3198163"/>
            <a:ext cx="780375" cy="7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8" name="Google Shape;2738;p255"/>
          <p:cNvCxnSpPr/>
          <p:nvPr/>
        </p:nvCxnSpPr>
        <p:spPr>
          <a:xfrm>
            <a:off x="1847396" y="1869051"/>
            <a:ext cx="9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9" name="Google Shape;2739;p255"/>
          <p:cNvCxnSpPr/>
          <p:nvPr/>
        </p:nvCxnSpPr>
        <p:spPr>
          <a:xfrm>
            <a:off x="4090373" y="1868976"/>
            <a:ext cx="9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0" name="Google Shape;2740;p255"/>
          <p:cNvCxnSpPr/>
          <p:nvPr/>
        </p:nvCxnSpPr>
        <p:spPr>
          <a:xfrm>
            <a:off x="6333243" y="1868976"/>
            <a:ext cx="9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1" name="Google Shape;2741;p255"/>
          <p:cNvCxnSpPr/>
          <p:nvPr/>
        </p:nvCxnSpPr>
        <p:spPr>
          <a:xfrm>
            <a:off x="1847495" y="3355591"/>
            <a:ext cx="9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2" name="Google Shape;2742;p255"/>
          <p:cNvCxnSpPr/>
          <p:nvPr/>
        </p:nvCxnSpPr>
        <p:spPr>
          <a:xfrm>
            <a:off x="4090323" y="3355591"/>
            <a:ext cx="9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3" name="Google Shape;2743;p255"/>
          <p:cNvCxnSpPr/>
          <p:nvPr/>
        </p:nvCxnSpPr>
        <p:spPr>
          <a:xfrm>
            <a:off x="6333151" y="3355591"/>
            <a:ext cx="9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255"/>
          <p:cNvCxnSpPr>
            <a:stCxn id="2745" idx="3"/>
            <a:endCxn id="2746" idx="3"/>
          </p:cNvCxnSpPr>
          <p:nvPr/>
        </p:nvCxnSpPr>
        <p:spPr>
          <a:xfrm flipH="1">
            <a:off x="8632448" y="1869026"/>
            <a:ext cx="47700" cy="1550100"/>
          </a:xfrm>
          <a:prstGeom prst="bentConnector3">
            <a:avLst>
              <a:gd fmla="val -4992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47" name="Google Shape;2747;p255"/>
          <p:cNvGrpSpPr/>
          <p:nvPr/>
        </p:nvGrpSpPr>
        <p:grpSpPr>
          <a:xfrm>
            <a:off x="2717231" y="2831726"/>
            <a:ext cx="1474800" cy="894900"/>
            <a:chOff x="2676423" y="2930501"/>
            <a:chExt cx="1474800" cy="894900"/>
          </a:xfrm>
        </p:grpSpPr>
        <p:sp>
          <p:nvSpPr>
            <p:cNvPr id="2748" name="Google Shape;2748;p255"/>
            <p:cNvSpPr/>
            <p:nvPr/>
          </p:nvSpPr>
          <p:spPr>
            <a:xfrm>
              <a:off x="2676423" y="2930501"/>
              <a:ext cx="1474800" cy="894900"/>
            </a:xfrm>
            <a:prstGeom prst="roundRect">
              <a:avLst>
                <a:gd fmla="val 666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1" dist="19050">
                <a:srgbClr val="000000">
                  <a:alpha val="6000"/>
                </a:srgbClr>
              </a:outerShdw>
            </a:effectLst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49" name="Google Shape;2749;p255"/>
            <p:cNvGrpSpPr/>
            <p:nvPr/>
          </p:nvGrpSpPr>
          <p:grpSpPr>
            <a:xfrm>
              <a:off x="2832123" y="3089944"/>
              <a:ext cx="1163400" cy="576015"/>
              <a:chOff x="2817949" y="3067550"/>
              <a:chExt cx="1163400" cy="576015"/>
            </a:xfrm>
          </p:grpSpPr>
          <p:sp>
            <p:nvSpPr>
              <p:cNvPr id="2750" name="Google Shape;2750;p255"/>
              <p:cNvSpPr txBox="1"/>
              <p:nvPr/>
            </p:nvSpPr>
            <p:spPr>
              <a:xfrm>
                <a:off x="2817949" y="3067550"/>
                <a:ext cx="1163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pt-BR" sz="9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Situação no termo</a:t>
                </a:r>
                <a:endParaRPr b="1" sz="9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51" name="Google Shape;2751;p255"/>
              <p:cNvSpPr txBox="1"/>
              <p:nvPr/>
            </p:nvSpPr>
            <p:spPr>
              <a:xfrm>
                <a:off x="2817952" y="3347765"/>
                <a:ext cx="11583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Verificar qual a informação que consta nesse campo</a:t>
                </a:r>
                <a:endParaRPr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752" name="Google Shape;2752;p255"/>
          <p:cNvGrpSpPr/>
          <p:nvPr/>
        </p:nvGrpSpPr>
        <p:grpSpPr>
          <a:xfrm>
            <a:off x="4961290" y="2831726"/>
            <a:ext cx="1474800" cy="894900"/>
            <a:chOff x="4912273" y="2930501"/>
            <a:chExt cx="1474800" cy="894900"/>
          </a:xfrm>
        </p:grpSpPr>
        <p:sp>
          <p:nvSpPr>
            <p:cNvPr id="2753" name="Google Shape;2753;p255"/>
            <p:cNvSpPr/>
            <p:nvPr/>
          </p:nvSpPr>
          <p:spPr>
            <a:xfrm>
              <a:off x="4912273" y="2930501"/>
              <a:ext cx="1474800" cy="894900"/>
            </a:xfrm>
            <a:prstGeom prst="roundRect">
              <a:avLst>
                <a:gd fmla="val 666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0" dist="19050">
                <a:srgbClr val="000000">
                  <a:alpha val="6000"/>
                </a:srgbClr>
              </a:outerShdw>
            </a:effectLst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4" name="Google Shape;2754;p255"/>
            <p:cNvGrpSpPr/>
            <p:nvPr/>
          </p:nvGrpSpPr>
          <p:grpSpPr>
            <a:xfrm>
              <a:off x="5067973" y="3089944"/>
              <a:ext cx="1163400" cy="576015"/>
              <a:chOff x="2817949" y="3067550"/>
              <a:chExt cx="1163400" cy="576015"/>
            </a:xfrm>
          </p:grpSpPr>
          <p:sp>
            <p:nvSpPr>
              <p:cNvPr id="2755" name="Google Shape;2755;p255"/>
              <p:cNvSpPr txBox="1"/>
              <p:nvPr/>
            </p:nvSpPr>
            <p:spPr>
              <a:xfrm>
                <a:off x="2817949" y="3067550"/>
                <a:ext cx="1163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pt-BR" sz="9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Consulta</a:t>
                </a:r>
                <a:endParaRPr b="1" sz="9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56" name="Google Shape;2756;p255"/>
              <p:cNvSpPr txBox="1"/>
              <p:nvPr/>
            </p:nvSpPr>
            <p:spPr>
              <a:xfrm>
                <a:off x="2817952" y="3347765"/>
                <a:ext cx="11583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Realizar a consulta com o número da chave da NF</a:t>
                </a:r>
                <a:endParaRPr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757" name="Google Shape;2757;p255"/>
          <p:cNvGrpSpPr/>
          <p:nvPr/>
        </p:nvGrpSpPr>
        <p:grpSpPr>
          <a:xfrm>
            <a:off x="7205348" y="2831726"/>
            <a:ext cx="1474800" cy="894900"/>
            <a:chOff x="7303823" y="2930501"/>
            <a:chExt cx="1474800" cy="894900"/>
          </a:xfrm>
        </p:grpSpPr>
        <p:sp>
          <p:nvSpPr>
            <p:cNvPr id="2758" name="Google Shape;2758;p255"/>
            <p:cNvSpPr/>
            <p:nvPr/>
          </p:nvSpPr>
          <p:spPr>
            <a:xfrm>
              <a:off x="7303823" y="2930501"/>
              <a:ext cx="1474800" cy="894900"/>
            </a:xfrm>
            <a:prstGeom prst="roundRect">
              <a:avLst>
                <a:gd fmla="val 666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0" dist="19050">
                <a:srgbClr val="000000">
                  <a:alpha val="6000"/>
                </a:srgbClr>
              </a:outerShdw>
            </a:effectLst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9" name="Google Shape;2759;p255"/>
            <p:cNvGrpSpPr/>
            <p:nvPr/>
          </p:nvGrpSpPr>
          <p:grpSpPr>
            <a:xfrm>
              <a:off x="7459523" y="3089944"/>
              <a:ext cx="1271402" cy="576006"/>
              <a:chOff x="2817949" y="3067550"/>
              <a:chExt cx="1271402" cy="576006"/>
            </a:xfrm>
          </p:grpSpPr>
          <p:sp>
            <p:nvSpPr>
              <p:cNvPr id="2760" name="Google Shape;2760;p255"/>
              <p:cNvSpPr txBox="1"/>
              <p:nvPr/>
            </p:nvSpPr>
            <p:spPr>
              <a:xfrm>
                <a:off x="2817949" y="3067550"/>
                <a:ext cx="1163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pt-BR" sz="9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SEFAZ</a:t>
                </a:r>
                <a:endParaRPr b="1" sz="9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46" name="Google Shape;2746;p255"/>
              <p:cNvSpPr txBox="1"/>
              <p:nvPr/>
            </p:nvSpPr>
            <p:spPr>
              <a:xfrm>
                <a:off x="2817951" y="3347756"/>
                <a:ext cx="1271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Acessar  site da SEFAZ </a:t>
                </a:r>
                <a:r>
                  <a:rPr b="1"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(Amazonas</a:t>
                </a:r>
                <a:r>
                  <a:rPr b="1" lang="pt-BR" sz="800">
                    <a:solidFill>
                      <a:schemeClr val="dk1"/>
                    </a:solidFill>
                    <a:uFill>
                      <a:noFill/>
                    </a:uFill>
                    <a:latin typeface="Montserrat"/>
                    <a:ea typeface="Montserrat"/>
                    <a:cs typeface="Montserrat"/>
                    <a:sym typeface="Montserrat"/>
                    <a:hlinkClick r:id="rId3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 </a:t>
                </a:r>
                <a:r>
                  <a:rPr b="1"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/ Pernambuco)</a:t>
                </a:r>
                <a:r>
                  <a:rPr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endParaRPr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761" name="Google Shape;2761;p255"/>
          <p:cNvGrpSpPr/>
          <p:nvPr/>
        </p:nvGrpSpPr>
        <p:grpSpPr>
          <a:xfrm>
            <a:off x="473173" y="2831726"/>
            <a:ext cx="1474802" cy="894900"/>
            <a:chOff x="367123" y="2930501"/>
            <a:chExt cx="1474802" cy="894900"/>
          </a:xfrm>
        </p:grpSpPr>
        <p:sp>
          <p:nvSpPr>
            <p:cNvPr id="2762" name="Google Shape;2762;p255"/>
            <p:cNvSpPr/>
            <p:nvPr/>
          </p:nvSpPr>
          <p:spPr>
            <a:xfrm>
              <a:off x="367123" y="2930501"/>
              <a:ext cx="1474800" cy="894900"/>
            </a:xfrm>
            <a:prstGeom prst="roundRect">
              <a:avLst>
                <a:gd fmla="val 666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st="19050">
                <a:srgbClr val="000000">
                  <a:alpha val="6000"/>
                </a:srgbClr>
              </a:outerShdw>
            </a:effectLst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3" name="Google Shape;2763;p255"/>
            <p:cNvGrpSpPr/>
            <p:nvPr/>
          </p:nvGrpSpPr>
          <p:grpSpPr>
            <a:xfrm>
              <a:off x="522823" y="3089944"/>
              <a:ext cx="1319102" cy="576006"/>
              <a:chOff x="2817949" y="3067550"/>
              <a:chExt cx="1319102" cy="576006"/>
            </a:xfrm>
          </p:grpSpPr>
          <p:sp>
            <p:nvSpPr>
              <p:cNvPr id="2764" name="Google Shape;2764;p255"/>
              <p:cNvSpPr txBox="1"/>
              <p:nvPr/>
            </p:nvSpPr>
            <p:spPr>
              <a:xfrm>
                <a:off x="2817949" y="3067550"/>
                <a:ext cx="1163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pt-BR" sz="9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Tratativa</a:t>
                </a:r>
                <a:endParaRPr b="1" sz="9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65" name="Google Shape;2765;p255"/>
              <p:cNvSpPr txBox="1"/>
              <p:nvPr/>
            </p:nvSpPr>
            <p:spPr>
              <a:xfrm>
                <a:off x="2817951" y="3347756"/>
                <a:ext cx="13191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Dar retorno ao Embarcador conforme a situação </a:t>
                </a:r>
                <a:endParaRPr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766" name="Google Shape;2766;p255"/>
          <p:cNvGrpSpPr/>
          <p:nvPr/>
        </p:nvGrpSpPr>
        <p:grpSpPr>
          <a:xfrm>
            <a:off x="2717231" y="1421576"/>
            <a:ext cx="1474800" cy="894900"/>
            <a:chOff x="2715423" y="1340326"/>
            <a:chExt cx="1474800" cy="894900"/>
          </a:xfrm>
        </p:grpSpPr>
        <p:sp>
          <p:nvSpPr>
            <p:cNvPr id="2767" name="Google Shape;2767;p255"/>
            <p:cNvSpPr/>
            <p:nvPr/>
          </p:nvSpPr>
          <p:spPr>
            <a:xfrm>
              <a:off x="2715423" y="1340326"/>
              <a:ext cx="1474800" cy="894900"/>
            </a:xfrm>
            <a:prstGeom prst="roundRect">
              <a:avLst>
                <a:gd fmla="val 666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0" dist="19050">
                <a:srgbClr val="000000">
                  <a:alpha val="6000"/>
                </a:srgbClr>
              </a:outerShdw>
            </a:effectLst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8" name="Google Shape;2768;p255"/>
            <p:cNvGrpSpPr/>
            <p:nvPr/>
          </p:nvGrpSpPr>
          <p:grpSpPr>
            <a:xfrm>
              <a:off x="2871116" y="1499769"/>
              <a:ext cx="1217400" cy="576006"/>
              <a:chOff x="2817942" y="3067550"/>
              <a:chExt cx="1217400" cy="576006"/>
            </a:xfrm>
          </p:grpSpPr>
          <p:sp>
            <p:nvSpPr>
              <p:cNvPr id="2769" name="Google Shape;2769;p255"/>
              <p:cNvSpPr txBox="1"/>
              <p:nvPr/>
            </p:nvSpPr>
            <p:spPr>
              <a:xfrm>
                <a:off x="2817949" y="3067550"/>
                <a:ext cx="1163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pt-BR" sz="9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Análise</a:t>
                </a:r>
                <a:endParaRPr b="1" sz="9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70" name="Google Shape;2770;p255"/>
              <p:cNvSpPr txBox="1"/>
              <p:nvPr/>
            </p:nvSpPr>
            <p:spPr>
              <a:xfrm>
                <a:off x="2817942" y="3347756"/>
                <a:ext cx="1217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Vamos analisá-lo para dar um retorno mais assertivo</a:t>
                </a:r>
                <a:endParaRPr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771" name="Google Shape;2771;p255"/>
          <p:cNvGrpSpPr/>
          <p:nvPr/>
        </p:nvGrpSpPr>
        <p:grpSpPr>
          <a:xfrm>
            <a:off x="4961290" y="1421576"/>
            <a:ext cx="1474800" cy="894900"/>
            <a:chOff x="4912273" y="1340326"/>
            <a:chExt cx="1474800" cy="894900"/>
          </a:xfrm>
        </p:grpSpPr>
        <p:sp>
          <p:nvSpPr>
            <p:cNvPr id="2772" name="Google Shape;2772;p255"/>
            <p:cNvSpPr/>
            <p:nvPr/>
          </p:nvSpPr>
          <p:spPr>
            <a:xfrm>
              <a:off x="4912273" y="1340326"/>
              <a:ext cx="1474800" cy="894900"/>
            </a:xfrm>
            <a:prstGeom prst="roundRect">
              <a:avLst>
                <a:gd fmla="val 666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0" dist="19050">
                <a:srgbClr val="000000">
                  <a:alpha val="6000"/>
                </a:srgbClr>
              </a:outerShdw>
            </a:effectLst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3" name="Google Shape;2773;p255"/>
            <p:cNvGrpSpPr/>
            <p:nvPr/>
          </p:nvGrpSpPr>
          <p:grpSpPr>
            <a:xfrm>
              <a:off x="5067973" y="1499769"/>
              <a:ext cx="1163400" cy="576015"/>
              <a:chOff x="2817949" y="3067550"/>
              <a:chExt cx="1163400" cy="576015"/>
            </a:xfrm>
          </p:grpSpPr>
          <p:sp>
            <p:nvSpPr>
              <p:cNvPr id="2774" name="Google Shape;2774;p255"/>
              <p:cNvSpPr txBox="1"/>
              <p:nvPr/>
            </p:nvSpPr>
            <p:spPr>
              <a:xfrm>
                <a:off x="2817949" y="3067550"/>
                <a:ext cx="1163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pt-BR" sz="9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WMS</a:t>
                </a:r>
                <a:endParaRPr b="1" sz="9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75" name="Google Shape;2775;p255"/>
              <p:cNvSpPr txBox="1"/>
              <p:nvPr/>
            </p:nvSpPr>
            <p:spPr>
              <a:xfrm>
                <a:off x="2817952" y="3347765"/>
                <a:ext cx="11583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Identificar qual o local de transferência do pacote</a:t>
                </a:r>
                <a:endParaRPr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776" name="Google Shape;2776;p255"/>
          <p:cNvGrpSpPr/>
          <p:nvPr/>
        </p:nvGrpSpPr>
        <p:grpSpPr>
          <a:xfrm>
            <a:off x="7205348" y="1421576"/>
            <a:ext cx="1474800" cy="894900"/>
            <a:chOff x="7303823" y="1340326"/>
            <a:chExt cx="1474800" cy="894900"/>
          </a:xfrm>
        </p:grpSpPr>
        <p:sp>
          <p:nvSpPr>
            <p:cNvPr id="2745" name="Google Shape;2745;p255"/>
            <p:cNvSpPr/>
            <p:nvPr/>
          </p:nvSpPr>
          <p:spPr>
            <a:xfrm>
              <a:off x="7303823" y="1340326"/>
              <a:ext cx="1474800" cy="894900"/>
            </a:xfrm>
            <a:prstGeom prst="roundRect">
              <a:avLst>
                <a:gd fmla="val 666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1" dist="19050">
                <a:srgbClr val="000000">
                  <a:alpha val="6000"/>
                </a:srgbClr>
              </a:outerShdw>
            </a:effectLst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7" name="Google Shape;2777;p255"/>
            <p:cNvGrpSpPr/>
            <p:nvPr/>
          </p:nvGrpSpPr>
          <p:grpSpPr>
            <a:xfrm>
              <a:off x="7459523" y="1499769"/>
              <a:ext cx="1163400" cy="576015"/>
              <a:chOff x="2817949" y="3067550"/>
              <a:chExt cx="1163400" cy="576015"/>
            </a:xfrm>
          </p:grpSpPr>
          <p:sp>
            <p:nvSpPr>
              <p:cNvPr id="2778" name="Google Shape;2778;p255"/>
              <p:cNvSpPr txBox="1"/>
              <p:nvPr/>
            </p:nvSpPr>
            <p:spPr>
              <a:xfrm>
                <a:off x="2817949" y="3067550"/>
                <a:ext cx="1163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pt-BR" sz="9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Chave da NF</a:t>
                </a:r>
                <a:endParaRPr b="1" sz="9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79" name="Google Shape;2779;p255"/>
              <p:cNvSpPr txBox="1"/>
              <p:nvPr/>
            </p:nvSpPr>
            <p:spPr>
              <a:xfrm>
                <a:off x="2817952" y="3347765"/>
                <a:ext cx="11583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Copiar o número da chave</a:t>
                </a:r>
                <a:endParaRPr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780" name="Google Shape;2780;p255"/>
          <p:cNvGrpSpPr/>
          <p:nvPr/>
        </p:nvGrpSpPr>
        <p:grpSpPr>
          <a:xfrm>
            <a:off x="473173" y="1421576"/>
            <a:ext cx="1474800" cy="894900"/>
            <a:chOff x="367123" y="1340326"/>
            <a:chExt cx="1474800" cy="894900"/>
          </a:xfrm>
        </p:grpSpPr>
        <p:sp>
          <p:nvSpPr>
            <p:cNvPr id="2781" name="Google Shape;2781;p255"/>
            <p:cNvSpPr/>
            <p:nvPr/>
          </p:nvSpPr>
          <p:spPr>
            <a:xfrm>
              <a:off x="367123" y="1340326"/>
              <a:ext cx="1474800" cy="894900"/>
            </a:xfrm>
            <a:prstGeom prst="roundRect">
              <a:avLst>
                <a:gd fmla="val 666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0" dist="19050">
                <a:srgbClr val="000000">
                  <a:alpha val="6000"/>
                </a:srgbClr>
              </a:outerShdw>
            </a:effectLst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2" name="Google Shape;2782;p255"/>
            <p:cNvGrpSpPr/>
            <p:nvPr/>
          </p:nvGrpSpPr>
          <p:grpSpPr>
            <a:xfrm>
              <a:off x="522823" y="1499769"/>
              <a:ext cx="1271702" cy="576006"/>
              <a:chOff x="2817949" y="3067550"/>
              <a:chExt cx="1271702" cy="576006"/>
            </a:xfrm>
          </p:grpSpPr>
          <p:sp>
            <p:nvSpPr>
              <p:cNvPr id="2783" name="Google Shape;2783;p255"/>
              <p:cNvSpPr txBox="1"/>
              <p:nvPr/>
            </p:nvSpPr>
            <p:spPr>
              <a:xfrm>
                <a:off x="2817949" y="3067550"/>
                <a:ext cx="11634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9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Ticket</a:t>
                </a:r>
                <a:endParaRPr b="1" sz="9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84" name="Google Shape;2784;p255"/>
              <p:cNvSpPr txBox="1"/>
              <p:nvPr/>
            </p:nvSpPr>
            <p:spPr>
              <a:xfrm>
                <a:off x="2817951" y="3347756"/>
                <a:ext cx="12717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Recebemos o contato Embarcador</a:t>
                </a:r>
                <a:endParaRPr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2785" name="Google Shape;2785;p25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86" name="Google Shape;2786;p255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Fluxo Embarcadores Nacionais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25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92" name="Google Shape;2792;p25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Consultando no WMS</a:t>
            </a:r>
            <a:endParaRPr/>
          </a:p>
        </p:txBody>
      </p:sp>
      <p:pic>
        <p:nvPicPr>
          <p:cNvPr id="2793" name="Google Shape;2793;p256"/>
          <p:cNvPicPr preferRelativeResize="0"/>
          <p:nvPr/>
        </p:nvPicPr>
        <p:blipFill rotWithShape="1">
          <a:blip r:embed="rId3">
            <a:alphaModFix/>
          </a:blip>
          <a:srcRect b="0" l="42594" r="0" t="0"/>
          <a:stretch/>
        </p:blipFill>
        <p:spPr>
          <a:xfrm>
            <a:off x="188625" y="929875"/>
            <a:ext cx="4244400" cy="3653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94" name="Google Shape;2794;p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163" y="876325"/>
            <a:ext cx="4336500" cy="3760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95" name="Google Shape;2795;p256"/>
          <p:cNvSpPr txBox="1"/>
          <p:nvPr/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Como identificar o local de consulta no site do Sefaz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6" name="Google Shape;2796;p256"/>
          <p:cNvCxnSpPr/>
          <p:nvPr/>
        </p:nvCxnSpPr>
        <p:spPr>
          <a:xfrm>
            <a:off x="4352750" y="2916350"/>
            <a:ext cx="282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25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02" name="Google Shape;2802;p257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Chave da Nota Fiscal</a:t>
            </a:r>
            <a:endParaRPr/>
          </a:p>
        </p:txBody>
      </p:sp>
      <p:sp>
        <p:nvSpPr>
          <p:cNvPr id="2803" name="Google Shape;2803;p257"/>
          <p:cNvSpPr txBox="1"/>
          <p:nvPr/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Copiar a numeração da chave da NF para realizar a consulta no site da SEFAZ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4" name="Google Shape;2804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825" y="762425"/>
            <a:ext cx="6144600" cy="42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25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10" name="Google Shape;2810;p25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Consultando no SEFAZ</a:t>
            </a:r>
            <a:endParaRPr/>
          </a:p>
        </p:txBody>
      </p:sp>
      <p:pic>
        <p:nvPicPr>
          <p:cNvPr id="2811" name="Google Shape;28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38" y="1730950"/>
            <a:ext cx="7883176" cy="1995664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p258"/>
          <p:cNvSpPr txBox="1"/>
          <p:nvPr/>
        </p:nvSpPr>
        <p:spPr>
          <a:xfrm>
            <a:off x="352850" y="777950"/>
            <a:ext cx="82437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Ao identificar o local de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 da Sefaz,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será necessário realizar a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busca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 a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chave da DANFE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pode ser consultada no WMS e logo após clicando em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“localizar”.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retorno ao embarcador será conforme a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“situação no termo”.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3" name="Google Shape;2813;p258"/>
          <p:cNvSpPr/>
          <p:nvPr/>
        </p:nvSpPr>
        <p:spPr>
          <a:xfrm>
            <a:off x="1344200" y="2696225"/>
            <a:ext cx="261300" cy="253800"/>
          </a:xfrm>
          <a:prstGeom prst="flowChartConnector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58"/>
          <p:cNvSpPr txBox="1"/>
          <p:nvPr/>
        </p:nvSpPr>
        <p:spPr>
          <a:xfrm>
            <a:off x="1295000" y="2623026"/>
            <a:ext cx="3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5" name="Google Shape;2815;p258"/>
          <p:cNvSpPr/>
          <p:nvPr/>
        </p:nvSpPr>
        <p:spPr>
          <a:xfrm>
            <a:off x="6631775" y="2696213"/>
            <a:ext cx="261300" cy="253800"/>
          </a:xfrm>
          <a:prstGeom prst="flowChartConnector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58"/>
          <p:cNvSpPr/>
          <p:nvPr/>
        </p:nvSpPr>
        <p:spPr>
          <a:xfrm>
            <a:off x="7073350" y="2999875"/>
            <a:ext cx="261300" cy="253800"/>
          </a:xfrm>
          <a:prstGeom prst="flowChartConnector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258"/>
          <p:cNvSpPr txBox="1"/>
          <p:nvPr/>
        </p:nvSpPr>
        <p:spPr>
          <a:xfrm>
            <a:off x="6582575" y="2623026"/>
            <a:ext cx="3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8" name="Google Shape;2818;p258"/>
          <p:cNvSpPr txBox="1"/>
          <p:nvPr/>
        </p:nvSpPr>
        <p:spPr>
          <a:xfrm>
            <a:off x="7024150" y="2926676"/>
            <a:ext cx="3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51"/>
          <p:cNvSpPr txBox="1"/>
          <p:nvPr/>
        </p:nvSpPr>
        <p:spPr>
          <a:xfrm>
            <a:off x="475075" y="853775"/>
            <a:ext cx="2047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No Zendesk temos o campo das macros.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As macros são textos prontos com as tratativas que ajudam a otimizar o atendimento.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Para localizar a macro, basta usar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palavras-chave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, por exemplo: acareação, endereço, redespacho, reenvio, etc.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5" name="Google Shape;1305;p151"/>
          <p:cNvSpPr txBox="1"/>
          <p:nvPr/>
        </p:nvSpPr>
        <p:spPr>
          <a:xfrm>
            <a:off x="471250" y="245525"/>
            <a:ext cx="287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Macros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6" name="Google Shape;130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250" y="1009450"/>
            <a:ext cx="5506274" cy="27448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259"/>
          <p:cNvSpPr/>
          <p:nvPr/>
        </p:nvSpPr>
        <p:spPr>
          <a:xfrm>
            <a:off x="2271450" y="1134825"/>
            <a:ext cx="2129700" cy="33210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4" name="Google Shape;2824;p259"/>
          <p:cNvSpPr txBox="1"/>
          <p:nvPr/>
        </p:nvSpPr>
        <p:spPr>
          <a:xfrm>
            <a:off x="2350500" y="3139750"/>
            <a:ext cx="19716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EMITIR DAE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Nesse caso as NF’s  são liberadas automaticamente, entre os horários das 6h às 12h do próximo dia útil ao pagamento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5" name="Google Shape;2825;p259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6" name="Google Shape;2826;p259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Situação no termo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7" name="Google Shape;2827;p259"/>
          <p:cNvSpPr txBox="1"/>
          <p:nvPr/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Tipos de situação que podemos encontrar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8" name="Google Shape;2828;p259"/>
          <p:cNvSpPr txBox="1"/>
          <p:nvPr/>
        </p:nvSpPr>
        <p:spPr>
          <a:xfrm>
            <a:off x="4922888" y="1509562"/>
            <a:ext cx="24741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Como funciona com o Embarcador?</a:t>
            </a:r>
            <a:endParaRPr b="1" sz="9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Primeiramente devemos avisar ao embarcador que ele possui débitos com a Sefaz, por isso o pacote encontra-se retido.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Nesses casos, por se tratar de pessoa jurídica a Loggi não se responsabiliza pelos débitos, por isso será necessário que ele entre em contato com a Sefaz para seguir com a emissão e pagamento da guia.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USAR MACRO: 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 SEFAZ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9" name="Google Shape;2829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438" y="1642775"/>
            <a:ext cx="1363725" cy="13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260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5" name="Google Shape;2835;p260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Situação no termo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6" name="Google Shape;2836;p260"/>
          <p:cNvSpPr/>
          <p:nvPr/>
        </p:nvSpPr>
        <p:spPr>
          <a:xfrm>
            <a:off x="2112500" y="1002325"/>
            <a:ext cx="2129700" cy="33210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7" name="Google Shape;2837;p260"/>
          <p:cNvSpPr txBox="1"/>
          <p:nvPr/>
        </p:nvSpPr>
        <p:spPr>
          <a:xfrm>
            <a:off x="2273500" y="2778925"/>
            <a:ext cx="18531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CONTRIBUINTE MONITORADO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emitente da nota fiscal está com pendências tributárias no Estado. Nesse caso somente ele poderá resolver. Reportamos isso ao embarcador, para ele ficar ciente e resolver o caso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8" name="Google Shape;2838;p260"/>
          <p:cNvSpPr txBox="1"/>
          <p:nvPr/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Tipos de situação que podemos encontrar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9" name="Google Shape;2839;p260"/>
          <p:cNvSpPr txBox="1"/>
          <p:nvPr/>
        </p:nvSpPr>
        <p:spPr>
          <a:xfrm>
            <a:off x="4846688" y="1509562"/>
            <a:ext cx="24741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Como funciona com o Embarcador?</a:t>
            </a:r>
            <a:endParaRPr b="1" sz="9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D1C1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Nesse caso, será necessário acionarmos o time de fiscal para eles poderem seguir com uma orientação mais assertiva, pois precisam passar várias informações para regularizar essa pendência fiscal.</a:t>
            </a:r>
            <a:endParaRPr sz="900">
              <a:solidFill>
                <a:srgbClr val="1D1C1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rgbClr val="1D1C1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pendência de pessoa jurídica acionar no slack: </a:t>
            </a:r>
            <a:r>
              <a:rPr b="1" lang="pt-BR" sz="900">
                <a:solidFill>
                  <a:srgbClr val="1D1C1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@Silvia Barbosa</a:t>
            </a:r>
            <a:endParaRPr b="1" sz="900">
              <a:solidFill>
                <a:srgbClr val="1D1C1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rgbClr val="1D1C1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pendência de pessoa física(Recebedor, não embarcador): Devemos enviar a macro EN&gt;Sefaz e finalizar, pois deverão aguardar a liberação do posto fiscal.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0" name="Google Shape;2840;p260"/>
          <p:cNvPicPr preferRelativeResize="0"/>
          <p:nvPr/>
        </p:nvPicPr>
        <p:blipFill rotWithShape="1">
          <a:blip r:embed="rId3">
            <a:alphaModFix/>
          </a:blip>
          <a:srcRect b="6606" l="6806" r="4336" t="7141"/>
          <a:stretch/>
        </p:blipFill>
        <p:spPr>
          <a:xfrm>
            <a:off x="2644925" y="1509550"/>
            <a:ext cx="1095425" cy="10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1" name="Google Shape;2841;p260"/>
          <p:cNvSpPr txBox="1"/>
          <p:nvPr/>
        </p:nvSpPr>
        <p:spPr>
          <a:xfrm>
            <a:off x="1125450" y="4470650"/>
            <a:ext cx="7467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endParaRPr b="1" sz="9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 pacote fica com o status de “Retido no posto fiscal”, não podemos alterar o status do pacote ou solicitar o extravio, pois o SLA desses pacotes ficam “congelados”.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2" name="Google Shape;2842;p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" y="4529212"/>
            <a:ext cx="589925" cy="51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261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</a:rPr>
              <a:t>Extravio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262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</a:pPr>
            <a:r>
              <a:rPr lang="pt-BR"/>
              <a:t>Como funciona o extravio?</a:t>
            </a:r>
            <a:endParaRPr/>
          </a:p>
        </p:txBody>
      </p:sp>
      <p:sp>
        <p:nvSpPr>
          <p:cNvPr id="2853" name="Google Shape;2853;p26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54" name="Google Shape;2854;p262"/>
          <p:cNvSpPr txBox="1"/>
          <p:nvPr>
            <p:ph idx="2" type="title"/>
          </p:nvPr>
        </p:nvSpPr>
        <p:spPr>
          <a:xfrm>
            <a:off x="358975" y="2662825"/>
            <a:ext cx="4120200" cy="15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nossas agências ou XD’s não localizam o pacote após a abertura da BDP, Acareação e CSI acionamos o time que é o responsável por extraviar os pacotes que por algum motivo não foi encontrado.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Essa solicitação acontece através do </a:t>
            </a:r>
            <a:r>
              <a:rPr b="1" lang="pt-BR" u="sng">
                <a:solidFill>
                  <a:schemeClr val="hlink"/>
                </a:solidFill>
                <a:hlinkClick r:id="rId3"/>
              </a:rPr>
              <a:t>JIRA</a:t>
            </a:r>
            <a:r>
              <a:rPr b="1" lang="pt-BR">
                <a:solidFill>
                  <a:schemeClr val="accent6"/>
                </a:solidFill>
              </a:rPr>
              <a:t>.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5" name="Google Shape;2855;p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825" y="645125"/>
            <a:ext cx="3568925" cy="356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263"/>
          <p:cNvSpPr/>
          <p:nvPr/>
        </p:nvSpPr>
        <p:spPr>
          <a:xfrm>
            <a:off x="358970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1" name="Google Shape;2861;p263"/>
          <p:cNvSpPr txBox="1"/>
          <p:nvPr/>
        </p:nvSpPr>
        <p:spPr>
          <a:xfrm>
            <a:off x="478825" y="1515025"/>
            <a:ext cx="12840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 pendente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há uma devolução pendente do Entregador.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2" name="Google Shape;2862;p263"/>
          <p:cNvSpPr/>
          <p:nvPr/>
        </p:nvSpPr>
        <p:spPr>
          <a:xfrm>
            <a:off x="2095333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3" name="Google Shape;2863;p263"/>
          <p:cNvSpPr txBox="1"/>
          <p:nvPr/>
        </p:nvSpPr>
        <p:spPr>
          <a:xfrm>
            <a:off x="2215179" y="1515025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Embalagem vazia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Pacotes com suspeita de fraude vindas de LEVE (pacote entregues pelo LEVE sem o conteúdo interno) (VIA Investigação de CSI)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4" name="Google Shape;2864;p263"/>
          <p:cNvSpPr/>
          <p:nvPr/>
        </p:nvSpPr>
        <p:spPr>
          <a:xfrm>
            <a:off x="3831695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5" name="Google Shape;2865;p263"/>
          <p:cNvSpPr txBox="1"/>
          <p:nvPr/>
        </p:nvSpPr>
        <p:spPr>
          <a:xfrm>
            <a:off x="3831700" y="1515025"/>
            <a:ext cx="14037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Entregador rescindido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Retorno da automação via ticket, informando que o pacote foi extraviado porque o entregador está rescindido, mas não há alteração de status no WMS.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6" name="Google Shape;2866;p263"/>
          <p:cNvSpPr/>
          <p:nvPr/>
        </p:nvSpPr>
        <p:spPr>
          <a:xfrm>
            <a:off x="5568058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7" name="Google Shape;2867;p263"/>
          <p:cNvSpPr txBox="1"/>
          <p:nvPr/>
        </p:nvSpPr>
        <p:spPr>
          <a:xfrm>
            <a:off x="5687900" y="1515025"/>
            <a:ext cx="12840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Entregue / Expedido após status Loss rate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pacote é entregue, ou se movimenta após ser classificado com um dos status: “Pacote extraviado”, “Mercadoria Avariada” ou “Roubo/Furto”.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8" name="Google Shape;2868;p263"/>
          <p:cNvSpPr/>
          <p:nvPr/>
        </p:nvSpPr>
        <p:spPr>
          <a:xfrm>
            <a:off x="7304420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9" name="Google Shape;2869;p263"/>
          <p:cNvSpPr txBox="1"/>
          <p:nvPr/>
        </p:nvSpPr>
        <p:spPr>
          <a:xfrm>
            <a:off x="7424266" y="1515025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Falta de retorno - Acareação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não há um retorno da solicitação de acareação dentro do prazo.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0" name="Google Shape;2870;p263"/>
          <p:cNvSpPr/>
          <p:nvPr/>
        </p:nvSpPr>
        <p:spPr>
          <a:xfrm>
            <a:off x="989508" y="28440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1" name="Google Shape;2871;p263"/>
          <p:cNvSpPr txBox="1"/>
          <p:nvPr/>
        </p:nvSpPr>
        <p:spPr>
          <a:xfrm>
            <a:off x="1109354" y="3630425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Falta de retorno - Outras áreas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não há um retorno, dentro do prazo estipulado, de um time/área que foi acionado para resolução/tratativa (Acareação com CSI, Devolução pendente c/ CSI, PCP)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2" name="Google Shape;2872;p263"/>
          <p:cNvSpPr/>
          <p:nvPr/>
        </p:nvSpPr>
        <p:spPr>
          <a:xfrm>
            <a:off x="2725870" y="28440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3" name="Google Shape;2873;p263"/>
          <p:cNvSpPr txBox="1"/>
          <p:nvPr/>
        </p:nvSpPr>
        <p:spPr>
          <a:xfrm>
            <a:off x="2845716" y="3630425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Falta de retorno - Redespacho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não há um retorno da PI dentro do prazo de 10 dias úteis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4" name="Google Shape;2874;p263"/>
          <p:cNvSpPr/>
          <p:nvPr/>
        </p:nvSpPr>
        <p:spPr>
          <a:xfrm>
            <a:off x="4462233" y="28440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5" name="Google Shape;2875;p263"/>
          <p:cNvSpPr txBox="1"/>
          <p:nvPr/>
        </p:nvSpPr>
        <p:spPr>
          <a:xfrm>
            <a:off x="4582079" y="3630425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Insucesso - Inversão de pacotes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 pacote é entregue no endereço de outro consumidor, e o processo de recuperação/resgate do pacote não tem sucesso.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6" name="Google Shape;2876;p263"/>
          <p:cNvSpPr/>
          <p:nvPr/>
        </p:nvSpPr>
        <p:spPr>
          <a:xfrm>
            <a:off x="6198595" y="28440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7" name="Google Shape;2877;p263"/>
          <p:cNvSpPr txBox="1"/>
          <p:nvPr/>
        </p:nvSpPr>
        <p:spPr>
          <a:xfrm>
            <a:off x="6318441" y="3630425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Investigação CSI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uma investigação de CSI dá como resultado o extravio de um pacote. Retorno de acareação, por exemplo (sem sucesso na acareação, com ou sem retorno do entregador). Normalmente essa opção só é usada por CSI.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8" name="Google Shape;2878;p263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9" name="Google Shape;2879;p263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Motivadores para abertura de um Extravio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0" name="Google Shape;2880;p263"/>
          <p:cNvSpPr txBox="1"/>
          <p:nvPr>
            <p:ph idx="12" type="sldNum"/>
          </p:nvPr>
        </p:nvSpPr>
        <p:spPr>
          <a:xfrm>
            <a:off x="5482494" y="3577088"/>
            <a:ext cx="269700" cy="2658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81" name="Google Shape;2881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62" y="858025"/>
            <a:ext cx="744675" cy="74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450" y="771100"/>
            <a:ext cx="744674" cy="74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587" y="895275"/>
            <a:ext cx="602399" cy="6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4500" y="2984724"/>
            <a:ext cx="602400" cy="6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0" y="2984722"/>
            <a:ext cx="717025" cy="71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2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9975" y="2846275"/>
            <a:ext cx="878700" cy="8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2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40325" y="866213"/>
            <a:ext cx="660525" cy="6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2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8700" y="841863"/>
            <a:ext cx="602399" cy="6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2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69249" y="2844024"/>
            <a:ext cx="802474" cy="8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264"/>
          <p:cNvSpPr/>
          <p:nvPr/>
        </p:nvSpPr>
        <p:spPr>
          <a:xfrm>
            <a:off x="358970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5" name="Google Shape;2895;p264"/>
          <p:cNvSpPr txBox="1"/>
          <p:nvPr/>
        </p:nvSpPr>
        <p:spPr>
          <a:xfrm>
            <a:off x="478825" y="1515025"/>
            <a:ext cx="12840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Leve rescindido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ocorre a quebra de contrato com o Leve e não é possível resgatar os pacotes que sobraram na base.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6" name="Google Shape;2896;p264"/>
          <p:cNvSpPr/>
          <p:nvPr/>
        </p:nvSpPr>
        <p:spPr>
          <a:xfrm>
            <a:off x="2095333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7" name="Google Shape;2897;p264"/>
          <p:cNvSpPr txBox="1"/>
          <p:nvPr/>
        </p:nvSpPr>
        <p:spPr>
          <a:xfrm>
            <a:off x="2215179" y="1515025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não encontrado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há retorno de busca de pacote (Leve, Cajamar, Agências) porém o pacote não é encontrado.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8" name="Google Shape;2898;p264"/>
          <p:cNvSpPr/>
          <p:nvPr/>
        </p:nvSpPr>
        <p:spPr>
          <a:xfrm>
            <a:off x="3831695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9" name="Google Shape;2899;p264"/>
          <p:cNvSpPr txBox="1"/>
          <p:nvPr/>
        </p:nvSpPr>
        <p:spPr>
          <a:xfrm>
            <a:off x="3831700" y="1515025"/>
            <a:ext cx="14037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não encontrado - redespacho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há retorno da PI porém o pacote não é encontrado.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0" name="Google Shape;2900;p264"/>
          <p:cNvSpPr/>
          <p:nvPr/>
        </p:nvSpPr>
        <p:spPr>
          <a:xfrm>
            <a:off x="5568058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1" name="Google Shape;2901;p264"/>
          <p:cNvSpPr txBox="1"/>
          <p:nvPr/>
        </p:nvSpPr>
        <p:spPr>
          <a:xfrm>
            <a:off x="5687900" y="1515025"/>
            <a:ext cx="12840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Perda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mensageiro relata que perdeu um pacote durante a rota de entrega ou devolução no CE através de um Deu Ruim. Usualmente utilizado por CX.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2" name="Google Shape;2902;p264"/>
          <p:cNvSpPr/>
          <p:nvPr/>
        </p:nvSpPr>
        <p:spPr>
          <a:xfrm>
            <a:off x="7304420" y="728625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3" name="Google Shape;2903;p264"/>
          <p:cNvSpPr txBox="1"/>
          <p:nvPr/>
        </p:nvSpPr>
        <p:spPr>
          <a:xfrm>
            <a:off x="7424266" y="1515025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Perda no XD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Pacotes que tiveram evidência física em CAJ, mas no dia do inventário não foram localizado nas buscas.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4" name="Google Shape;2904;p264"/>
          <p:cNvSpPr/>
          <p:nvPr/>
        </p:nvSpPr>
        <p:spPr>
          <a:xfrm>
            <a:off x="2035370" y="2858800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5" name="Google Shape;2905;p264"/>
          <p:cNvSpPr txBox="1"/>
          <p:nvPr/>
        </p:nvSpPr>
        <p:spPr>
          <a:xfrm>
            <a:off x="2155216" y="3645200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Rota fantasma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 pacote está em uma rota fantasma, não foi encontrado no CE e consumidor final confirmou o não recebimento do pacote.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6" name="Google Shape;2906;p264"/>
          <p:cNvSpPr/>
          <p:nvPr/>
        </p:nvSpPr>
        <p:spPr>
          <a:xfrm>
            <a:off x="3771733" y="2858800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7" name="Google Shape;2907;p264"/>
          <p:cNvSpPr txBox="1"/>
          <p:nvPr/>
        </p:nvSpPr>
        <p:spPr>
          <a:xfrm>
            <a:off x="3891579" y="3645200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XD - Recusado pelo embarcador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ultrapassa o prazo de devolução do pacote ao EN e o mesmo recusa o recebimento no CD (opção deve ser utilizada pelo time de suporte ao XD - Caj)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8" name="Google Shape;2908;p264"/>
          <p:cNvSpPr/>
          <p:nvPr/>
        </p:nvSpPr>
        <p:spPr>
          <a:xfrm>
            <a:off x="5508095" y="2858800"/>
            <a:ext cx="1474200" cy="17637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74900" lIns="53075" spcFirstLastPara="1" rIns="53075" wrap="square" tIns="7520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9" name="Google Shape;2909;p264"/>
          <p:cNvSpPr txBox="1"/>
          <p:nvPr/>
        </p:nvSpPr>
        <p:spPr>
          <a:xfrm>
            <a:off x="5627941" y="3645200"/>
            <a:ext cx="12345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Contestação de entrega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Utilizado apenas para o Mercado Livre, pois não realiza fluxo de acareação conosco (o objetivo é mensurar a quantidade de casos).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0" name="Google Shape;2910;p264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1" name="Google Shape;2911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947" y="3016375"/>
            <a:ext cx="710949" cy="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Google Shape;2912;p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050" y="804787"/>
            <a:ext cx="710949" cy="71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p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109" y="850578"/>
            <a:ext cx="618651" cy="61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325" y="839437"/>
            <a:ext cx="640925" cy="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2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1547" y="2955153"/>
            <a:ext cx="640925" cy="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2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3572" y="850586"/>
            <a:ext cx="663176" cy="66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2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600" y="861703"/>
            <a:ext cx="640924" cy="64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2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9722" y="2955159"/>
            <a:ext cx="710949" cy="710242"/>
          </a:xfrm>
          <a:prstGeom prst="rect">
            <a:avLst/>
          </a:prstGeom>
          <a:noFill/>
          <a:ln>
            <a:noFill/>
          </a:ln>
        </p:spPr>
      </p:pic>
      <p:sp>
        <p:nvSpPr>
          <p:cNvPr id="2919" name="Google Shape;2919;p264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Motivadores para abertura de um Extravio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265"/>
          <p:cNvSpPr/>
          <p:nvPr/>
        </p:nvSpPr>
        <p:spPr>
          <a:xfrm>
            <a:off x="7010975" y="3608400"/>
            <a:ext cx="1607400" cy="149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65"/>
          <p:cNvSpPr/>
          <p:nvPr/>
        </p:nvSpPr>
        <p:spPr>
          <a:xfrm>
            <a:off x="7138025" y="2577425"/>
            <a:ext cx="1371000" cy="75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65"/>
          <p:cNvSpPr/>
          <p:nvPr/>
        </p:nvSpPr>
        <p:spPr>
          <a:xfrm>
            <a:off x="7207700" y="1933625"/>
            <a:ext cx="1371000" cy="35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65"/>
          <p:cNvSpPr/>
          <p:nvPr/>
        </p:nvSpPr>
        <p:spPr>
          <a:xfrm>
            <a:off x="7112375" y="623875"/>
            <a:ext cx="1371000" cy="35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8" name="Google Shape;2928;p265"/>
          <p:cNvGrpSpPr/>
          <p:nvPr/>
        </p:nvGrpSpPr>
        <p:grpSpPr>
          <a:xfrm>
            <a:off x="2760002" y="2758566"/>
            <a:ext cx="570305" cy="564507"/>
            <a:chOff x="1735525" y="3351775"/>
            <a:chExt cx="1380549" cy="1380549"/>
          </a:xfrm>
        </p:grpSpPr>
        <p:pic>
          <p:nvPicPr>
            <p:cNvPr id="2929" name="Google Shape;2929;p2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5525" y="3351775"/>
              <a:ext cx="1380549" cy="1380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0" name="Google Shape;2930;p265"/>
            <p:cNvSpPr/>
            <p:nvPr/>
          </p:nvSpPr>
          <p:spPr>
            <a:xfrm>
              <a:off x="2114200" y="3802400"/>
              <a:ext cx="602700" cy="508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1" name="Google Shape;2931;p265"/>
          <p:cNvSpPr txBox="1"/>
          <p:nvPr/>
        </p:nvSpPr>
        <p:spPr>
          <a:xfrm>
            <a:off x="144900" y="2487464"/>
            <a:ext cx="11925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Analista solicita o extravio via JIRA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2" name="Google Shape;2932;p265"/>
          <p:cNvSpPr txBox="1"/>
          <p:nvPr/>
        </p:nvSpPr>
        <p:spPr>
          <a:xfrm>
            <a:off x="2346088" y="3650757"/>
            <a:ext cx="14502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Devolver para o analista solicitando as informações complementares com o status de: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Aguardando informação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3" name="Google Shape;2933;p265"/>
          <p:cNvSpPr txBox="1"/>
          <p:nvPr/>
        </p:nvSpPr>
        <p:spPr>
          <a:xfrm>
            <a:off x="2301471" y="1375665"/>
            <a:ext cx="1422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TRATATIVA</a:t>
            </a:r>
            <a:r>
              <a:rPr lang="pt-BR" sz="600">
                <a:solidFill>
                  <a:schemeClr val="accent3"/>
                </a:solidFill>
              </a:rPr>
              <a:t> </a:t>
            </a:r>
            <a:r>
              <a:rPr b="1" lang="pt-BR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COMPLETA</a:t>
            </a:r>
            <a:endParaRPr sz="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34" name="Google Shape;2934;p265"/>
          <p:cNvSpPr txBox="1"/>
          <p:nvPr/>
        </p:nvSpPr>
        <p:spPr>
          <a:xfrm>
            <a:off x="2254247" y="3278949"/>
            <a:ext cx="1542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TRATATIVA</a:t>
            </a:r>
            <a:r>
              <a:rPr lang="pt-BR" sz="800">
                <a:solidFill>
                  <a:schemeClr val="accent5"/>
                </a:solidFill>
              </a:rPr>
              <a:t> </a:t>
            </a:r>
            <a: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INCOMPLETA</a:t>
            </a:r>
            <a:endParaRPr sz="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35" name="Google Shape;2935;p265"/>
          <p:cNvSpPr txBox="1"/>
          <p:nvPr/>
        </p:nvSpPr>
        <p:spPr>
          <a:xfrm>
            <a:off x="2301471" y="1699669"/>
            <a:ext cx="14223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tratativa foi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feita corretamente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6" name="Google Shape;2936;p265"/>
          <p:cNvCxnSpPr/>
          <p:nvPr/>
        </p:nvCxnSpPr>
        <p:spPr>
          <a:xfrm flipH="1">
            <a:off x="1419575" y="1549420"/>
            <a:ext cx="8400" cy="1908900"/>
          </a:xfrm>
          <a:prstGeom prst="straightConnector1">
            <a:avLst/>
          </a:prstGeom>
          <a:noFill/>
          <a:ln cap="flat" cmpd="sng" w="19050">
            <a:solidFill>
              <a:srgbClr val="0095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37" name="Google Shape;2937;p265"/>
          <p:cNvCxnSpPr/>
          <p:nvPr/>
        </p:nvCxnSpPr>
        <p:spPr>
          <a:xfrm>
            <a:off x="1534173" y="1512445"/>
            <a:ext cx="61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2938" name="Google Shape;2938;p265"/>
          <p:cNvCxnSpPr/>
          <p:nvPr/>
        </p:nvCxnSpPr>
        <p:spPr>
          <a:xfrm>
            <a:off x="1537770" y="3432647"/>
            <a:ext cx="61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2939" name="Google Shape;2939;p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12" y="1854236"/>
            <a:ext cx="522694" cy="517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0" name="Google Shape;2940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843" y="899610"/>
            <a:ext cx="570362" cy="56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8482" y="2931717"/>
            <a:ext cx="269125" cy="257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2" name="Google Shape;2942;p265"/>
          <p:cNvCxnSpPr/>
          <p:nvPr/>
        </p:nvCxnSpPr>
        <p:spPr>
          <a:xfrm>
            <a:off x="3865426" y="1512445"/>
            <a:ext cx="61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2943" name="Google Shape;2943;p265"/>
          <p:cNvCxnSpPr/>
          <p:nvPr/>
        </p:nvCxnSpPr>
        <p:spPr>
          <a:xfrm>
            <a:off x="3865426" y="3432647"/>
            <a:ext cx="61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2944" name="Google Shape;2944;p265"/>
          <p:cNvSpPr txBox="1"/>
          <p:nvPr/>
        </p:nvSpPr>
        <p:spPr>
          <a:xfrm>
            <a:off x="4528666" y="1317741"/>
            <a:ext cx="1422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PASSÍVEL DE EXTRAVIO?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2945" name="Google Shape;2945;p265"/>
          <p:cNvCxnSpPr/>
          <p:nvPr/>
        </p:nvCxnSpPr>
        <p:spPr>
          <a:xfrm flipH="1">
            <a:off x="5997473" y="850218"/>
            <a:ext cx="4200" cy="1260600"/>
          </a:xfrm>
          <a:prstGeom prst="straightConnector1">
            <a:avLst/>
          </a:prstGeom>
          <a:noFill/>
          <a:ln cap="flat" cmpd="sng" w="19050">
            <a:solidFill>
              <a:srgbClr val="0095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265"/>
          <p:cNvCxnSpPr/>
          <p:nvPr/>
        </p:nvCxnSpPr>
        <p:spPr>
          <a:xfrm>
            <a:off x="6114181" y="850218"/>
            <a:ext cx="61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2947" name="Google Shape;2947;p265"/>
          <p:cNvCxnSpPr/>
          <p:nvPr/>
        </p:nvCxnSpPr>
        <p:spPr>
          <a:xfrm>
            <a:off x="6126156" y="2110774"/>
            <a:ext cx="61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2948" name="Google Shape;2948;p265"/>
          <p:cNvSpPr txBox="1"/>
          <p:nvPr/>
        </p:nvSpPr>
        <p:spPr>
          <a:xfrm>
            <a:off x="4536974" y="3189400"/>
            <a:ext cx="1316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INFORMAÇÕES FORAM RECEBIDAS?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2949" name="Google Shape;2949;p265"/>
          <p:cNvCxnSpPr/>
          <p:nvPr/>
        </p:nvCxnSpPr>
        <p:spPr>
          <a:xfrm flipH="1">
            <a:off x="5845073" y="2836946"/>
            <a:ext cx="4200" cy="1260600"/>
          </a:xfrm>
          <a:prstGeom prst="straightConnector1">
            <a:avLst/>
          </a:prstGeom>
          <a:noFill/>
          <a:ln cap="flat" cmpd="sng" w="19050">
            <a:solidFill>
              <a:srgbClr val="0095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50" name="Google Shape;2950;p265"/>
          <p:cNvCxnSpPr/>
          <p:nvPr/>
        </p:nvCxnSpPr>
        <p:spPr>
          <a:xfrm>
            <a:off x="5961781" y="2836946"/>
            <a:ext cx="61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2951" name="Google Shape;2951;p265"/>
          <p:cNvCxnSpPr/>
          <p:nvPr/>
        </p:nvCxnSpPr>
        <p:spPr>
          <a:xfrm>
            <a:off x="5897556" y="4097503"/>
            <a:ext cx="61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2952" name="Google Shape;2952;p265"/>
          <p:cNvSpPr txBox="1"/>
          <p:nvPr/>
        </p:nvSpPr>
        <p:spPr>
          <a:xfrm>
            <a:off x="6578279" y="678825"/>
            <a:ext cx="781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SIM</a:t>
            </a:r>
            <a:endParaRPr sz="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53" name="Google Shape;2953;p265"/>
          <p:cNvSpPr txBox="1"/>
          <p:nvPr/>
        </p:nvSpPr>
        <p:spPr>
          <a:xfrm>
            <a:off x="6451062" y="2699186"/>
            <a:ext cx="781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SIM</a:t>
            </a:r>
            <a:endParaRPr sz="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54" name="Google Shape;2954;p265"/>
          <p:cNvSpPr txBox="1"/>
          <p:nvPr/>
        </p:nvSpPr>
        <p:spPr>
          <a:xfrm>
            <a:off x="6425904" y="3929849"/>
            <a:ext cx="781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endParaRPr sz="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55" name="Google Shape;2955;p265"/>
          <p:cNvSpPr txBox="1"/>
          <p:nvPr/>
        </p:nvSpPr>
        <p:spPr>
          <a:xfrm>
            <a:off x="6603462" y="1970959"/>
            <a:ext cx="781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endParaRPr sz="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56" name="Google Shape;2956;p265"/>
          <p:cNvSpPr txBox="1"/>
          <p:nvPr/>
        </p:nvSpPr>
        <p:spPr>
          <a:xfrm>
            <a:off x="358975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Fluxograma do extravio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7" name="Google Shape;2957;p265"/>
          <p:cNvSpPr txBox="1"/>
          <p:nvPr/>
        </p:nvSpPr>
        <p:spPr>
          <a:xfrm>
            <a:off x="7086725" y="718122"/>
            <a:ext cx="1422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Aprovar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extravio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8" name="Google Shape;2958;p265"/>
          <p:cNvSpPr txBox="1"/>
          <p:nvPr/>
        </p:nvSpPr>
        <p:spPr>
          <a:xfrm>
            <a:off x="7060025" y="2037555"/>
            <a:ext cx="1422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Negar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extravio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9" name="Google Shape;2959;p265"/>
          <p:cNvSpPr txBox="1"/>
          <p:nvPr/>
        </p:nvSpPr>
        <p:spPr>
          <a:xfrm>
            <a:off x="7111325" y="2640575"/>
            <a:ext cx="13710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uma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nova análise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dos pontos pendentes e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aprovar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negar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extravio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0" name="Google Shape;2960;p265"/>
          <p:cNvSpPr txBox="1"/>
          <p:nvPr/>
        </p:nvSpPr>
        <p:spPr>
          <a:xfrm>
            <a:off x="7112371" y="3726632"/>
            <a:ext cx="14223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tenha retorno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analista em até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 dias corridos,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solicitação será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finalizada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automaticamente, com status de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“informação não recebida”</a:t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5" name="Google Shape;2965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934" y="2226683"/>
            <a:ext cx="700421" cy="69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459" y="3650213"/>
            <a:ext cx="700421" cy="6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7" name="Google Shape;2967;p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277" y="808512"/>
            <a:ext cx="699722" cy="6997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8" name="Google Shape;2968;p266"/>
          <p:cNvSpPr txBox="1"/>
          <p:nvPr/>
        </p:nvSpPr>
        <p:spPr>
          <a:xfrm>
            <a:off x="6163200" y="895275"/>
            <a:ext cx="2121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Preenchimento adequado de todos os dados;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9" name="Google Shape;2969;p266"/>
          <p:cNvSpPr txBox="1"/>
          <p:nvPr>
            <p:ph type="title"/>
          </p:nvPr>
        </p:nvSpPr>
        <p:spPr>
          <a:xfrm>
            <a:off x="852850" y="895275"/>
            <a:ext cx="36234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Principais regras para a análise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0" name="Google Shape;2970;p266"/>
          <p:cNvSpPr txBox="1"/>
          <p:nvPr/>
        </p:nvSpPr>
        <p:spPr>
          <a:xfrm>
            <a:off x="6155700" y="2308650"/>
            <a:ext cx="2129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Inserir o máximo de informações possíveis (BDP ou Jira);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1" name="Google Shape;2971;p266"/>
          <p:cNvSpPr txBox="1"/>
          <p:nvPr/>
        </p:nvSpPr>
        <p:spPr>
          <a:xfrm>
            <a:off x="6148200" y="3726625"/>
            <a:ext cx="2136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 a certeza que o pacote não foi localizado em casos de falta de retorno das áreas responsáveis.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2" name="Google Shape;2972;p26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26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78" name="Google Shape;2978;p267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Como solicitar um extravio?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9" name="Google Shape;2979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813" y="692525"/>
            <a:ext cx="3764369" cy="42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26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85" name="Google Shape;2985;p26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Como solicitar um extravio?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6" name="Google Shape;2986;p268"/>
          <p:cNvSpPr txBox="1"/>
          <p:nvPr/>
        </p:nvSpPr>
        <p:spPr>
          <a:xfrm>
            <a:off x="4719785" y="1130246"/>
            <a:ext cx="3658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ID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deve corresponder ao número que consta na barra URL do WMS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7" name="Google Shape;2987;p268"/>
          <p:cNvSpPr txBox="1"/>
          <p:nvPr/>
        </p:nvSpPr>
        <p:spPr>
          <a:xfrm>
            <a:off x="4742222" y="3726628"/>
            <a:ext cx="3779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Deve conter 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link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da tratativa que levou o pacote ao extravio, podendo ser: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Zendesk, JIRA de busca (BDP), PI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(Redespacho) ou Ocorrência CSI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Caso tenha mais de uma busca, o analista deve inserir a primeira no campo do link e as demais na descrição.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8" name="Google Shape;2988;p268"/>
          <p:cNvSpPr txBox="1"/>
          <p:nvPr/>
        </p:nvSpPr>
        <p:spPr>
          <a:xfrm>
            <a:off x="4719785" y="3244238"/>
            <a:ext cx="3658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Motivo: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Será acordo com a trativa, podendo ser: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Busca de pacotes /  Pacote não encontrado / Acareação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268"/>
          <p:cNvSpPr txBox="1"/>
          <p:nvPr/>
        </p:nvSpPr>
        <p:spPr>
          <a:xfrm>
            <a:off x="4719772" y="1734600"/>
            <a:ext cx="3658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Área responsável: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cada área possui seu SLA de tratativa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0" name="Google Shape;2990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88" y="1088150"/>
            <a:ext cx="4171175" cy="377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1" name="Google Shape;2991;p268"/>
          <p:cNvCxnSpPr>
            <a:endCxn id="2986" idx="1"/>
          </p:cNvCxnSpPr>
          <p:nvPr/>
        </p:nvCxnSpPr>
        <p:spPr>
          <a:xfrm flipH="1" rot="10800000">
            <a:off x="4077485" y="1312946"/>
            <a:ext cx="642300" cy="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92" name="Google Shape;2992;p268"/>
          <p:cNvCxnSpPr/>
          <p:nvPr/>
        </p:nvCxnSpPr>
        <p:spPr>
          <a:xfrm flipH="1" rot="10800000">
            <a:off x="3990960" y="1837346"/>
            <a:ext cx="642300" cy="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93" name="Google Shape;2993;p268"/>
          <p:cNvCxnSpPr/>
          <p:nvPr/>
        </p:nvCxnSpPr>
        <p:spPr>
          <a:xfrm flipH="1" rot="10800000">
            <a:off x="3990960" y="3368121"/>
            <a:ext cx="642300" cy="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94" name="Google Shape;2994;p268"/>
          <p:cNvCxnSpPr/>
          <p:nvPr/>
        </p:nvCxnSpPr>
        <p:spPr>
          <a:xfrm flipH="1" rot="10800000">
            <a:off x="3990960" y="3825196"/>
            <a:ext cx="642300" cy="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52"/>
          <p:cNvSpPr txBox="1"/>
          <p:nvPr/>
        </p:nvSpPr>
        <p:spPr>
          <a:xfrm>
            <a:off x="475075" y="548975"/>
            <a:ext cx="1697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Dentro do ticket temos 2 abas: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900">
                <a:latin typeface="Montserrat"/>
                <a:ea typeface="Montserrat"/>
                <a:cs typeface="Montserrat"/>
                <a:sym typeface="Montserrat"/>
              </a:rPr>
              <a:t>Resposta pública: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nesse formato as  mensagens que vão direto para o cliente e ficam visíveis tanto para o cliente quanto para a Loggi.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900">
                <a:latin typeface="Montserrat"/>
                <a:ea typeface="Montserrat"/>
                <a:cs typeface="Montserrat"/>
                <a:sym typeface="Montserrat"/>
              </a:rPr>
              <a:t>Observação interna: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nesse formato as mensagens ficam visíveis apenas internamente para a Loggi.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52"/>
          <p:cNvSpPr txBox="1"/>
          <p:nvPr/>
        </p:nvSpPr>
        <p:spPr>
          <a:xfrm>
            <a:off x="471250" y="245525"/>
            <a:ext cx="5062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Resposta pública x Observação interna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3" name="Google Shape;131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575" y="1683025"/>
            <a:ext cx="6142949" cy="147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269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Redespacho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270"/>
          <p:cNvSpPr txBox="1"/>
          <p:nvPr/>
        </p:nvSpPr>
        <p:spPr>
          <a:xfrm>
            <a:off x="6163200" y="895275"/>
            <a:ext cx="2121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Garantir 100% de abrangência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5" name="Google Shape;3005;p270"/>
          <p:cNvSpPr txBox="1"/>
          <p:nvPr>
            <p:ph type="title"/>
          </p:nvPr>
        </p:nvSpPr>
        <p:spPr>
          <a:xfrm>
            <a:off x="852850" y="895275"/>
            <a:ext cx="36234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O que é Redespacho?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redespacho ocorre quando uma transportadora contrata outra para realizar parte de uma prestação de serviço.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Isso acontece quando a área de abrangência da entrega está fora da abrangência da Loggi.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6" name="Google Shape;3006;p270"/>
          <p:cNvSpPr txBox="1"/>
          <p:nvPr/>
        </p:nvSpPr>
        <p:spPr>
          <a:xfrm>
            <a:off x="6155700" y="2308650"/>
            <a:ext cx="2129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Velocidade no crescimento da operação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7" name="Google Shape;3007;p270"/>
          <p:cNvSpPr txBox="1"/>
          <p:nvPr/>
        </p:nvSpPr>
        <p:spPr>
          <a:xfrm>
            <a:off x="6148200" y="3726625"/>
            <a:ext cx="2136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Solidez da operação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8" name="Google Shape;3008;p27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09" name="Google Shape;3009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441" y="2171050"/>
            <a:ext cx="730950" cy="7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695" y="3639344"/>
            <a:ext cx="730951" cy="72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185" y="831525"/>
            <a:ext cx="627977" cy="5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271"/>
          <p:cNvSpPr txBox="1"/>
          <p:nvPr/>
        </p:nvSpPr>
        <p:spPr>
          <a:xfrm>
            <a:off x="331050" y="1027975"/>
            <a:ext cx="34314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Através do campo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Redespacho - Ver informações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WMS é possível saber diversas informações sobre o pacote, como: 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7" name="Google Shape;3017;p271"/>
          <p:cNvSpPr txBox="1"/>
          <p:nvPr/>
        </p:nvSpPr>
        <p:spPr>
          <a:xfrm>
            <a:off x="417700" y="359575"/>
            <a:ext cx="3435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Redespacho no WMS - Localizando informações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8" name="Google Shape;3018;p27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19" name="Google Shape;3019;p271"/>
          <p:cNvSpPr txBox="1"/>
          <p:nvPr/>
        </p:nvSpPr>
        <p:spPr>
          <a:xfrm>
            <a:off x="230975" y="1574275"/>
            <a:ext cx="34314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Agência da Loggi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Agência dos Correios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de rastreio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PLP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Interromper entrega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0" name="Google Shape;3020;p271"/>
          <p:cNvPicPr preferRelativeResize="0"/>
          <p:nvPr/>
        </p:nvPicPr>
        <p:blipFill rotWithShape="1">
          <a:blip r:embed="rId3">
            <a:alphaModFix/>
          </a:blip>
          <a:srcRect b="0" l="0" r="0" t="596"/>
          <a:stretch/>
        </p:blipFill>
        <p:spPr>
          <a:xfrm>
            <a:off x="2226250" y="1470625"/>
            <a:ext cx="6235224" cy="33649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272"/>
          <p:cNvSpPr/>
          <p:nvPr/>
        </p:nvSpPr>
        <p:spPr>
          <a:xfrm>
            <a:off x="360300" y="716475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Diversos motivos podem levar um pacote a ser recusado no redespacho, dentre os principais temos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CEP inexistente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não aceita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redespacho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endereço sem número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etc.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identificar o motivo da recusa, devemos consultar 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histórico detalhado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WMS.</a:t>
            </a:r>
            <a:b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7" name="Google Shape;3027;p27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28" name="Google Shape;3028;p27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Recusado no redespacho</a:t>
            </a:r>
            <a:endParaRPr/>
          </a:p>
        </p:txBody>
      </p:sp>
      <p:pic>
        <p:nvPicPr>
          <p:cNvPr id="3029" name="Google Shape;3029;p272"/>
          <p:cNvPicPr preferRelativeResize="0"/>
          <p:nvPr/>
        </p:nvPicPr>
        <p:blipFill rotWithShape="1">
          <a:blip r:embed="rId3">
            <a:alphaModFix/>
          </a:blip>
          <a:srcRect b="0" l="0" r="0" t="2827"/>
          <a:stretch/>
        </p:blipFill>
        <p:spPr>
          <a:xfrm>
            <a:off x="1298850" y="2158825"/>
            <a:ext cx="6546299" cy="177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273"/>
          <p:cNvSpPr/>
          <p:nvPr/>
        </p:nvSpPr>
        <p:spPr>
          <a:xfrm>
            <a:off x="360300" y="1021275"/>
            <a:ext cx="28026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postagem, qualquer insucesso na entrega retorna o objeto para a origem de postagem.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Uma vez devolvido para a Loggi, o pacote será direcionado para tratativa.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Exemplos de insucesso: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Destinatário recusou o pacote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Endereço incorreto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não retirou objeto na agência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quando o pacote for devolvido, posso mudar o endereço e reenviar?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Sim! Ajustar o endereço no WMS e seguir com o fluxo de reenvio.</a:t>
            </a:r>
            <a:b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6" name="Google Shape;3036;p27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37" name="Google Shape;3037;p27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Devolução ao remetente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73"/>
          <p:cNvSpPr/>
          <p:nvPr/>
        </p:nvSpPr>
        <p:spPr>
          <a:xfrm>
            <a:off x="4491975" y="363675"/>
            <a:ext cx="46380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devoluções ao remetente, o SRO dos Correios pode enviar um status que é interpretado como “Entregue” pelo WMS. Isto também pode acontecer caso o carteiro lance errado o status de “entregue” ao invés de devolvido.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Atenção!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Objeto não pode ser postado duas vezes com o mesmo rastreio!</a:t>
            </a:r>
            <a:b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9" name="Google Shape;3039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325" y="1426863"/>
            <a:ext cx="2672475" cy="299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274"/>
          <p:cNvSpPr/>
          <p:nvPr/>
        </p:nvSpPr>
        <p:spPr>
          <a:xfrm>
            <a:off x="360300" y="716475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São solicitações de informação quando há alguma ocorrência com a entrega. Os Correios investigam e caso seja procedente recebemos reembolso referente a ocorrência.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Essas solicitações devem ser abertas manualmente quando há alguma anormalidade na operação de redespacho, como, por exemplo: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atrasos na entrega, objeto entregue fora do prazo, objeto avariado, etc.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6" name="Google Shape;3046;p27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47" name="Google Shape;3047;p274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Pedidos de 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74"/>
          <p:cNvSpPr/>
          <p:nvPr/>
        </p:nvSpPr>
        <p:spPr>
          <a:xfrm>
            <a:off x="358975" y="2040150"/>
            <a:ext cx="368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sem movimentação / atraso na entrega</a:t>
            </a:r>
            <a:b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 embarcador nos aciona questionando sua entrega e verificamos que trata-se de redespacho e que o prazo de entrega (data de promessa) já venceu, identificamos se há PI já aberta nesse </a:t>
            </a:r>
            <a:r>
              <a:rPr lang="pt-BR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link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Preenchemos 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Objeto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 o código de rastreio dos Correios que consta no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WMS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campo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de barras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9" name="Google Shape;3049;p274"/>
          <p:cNvPicPr preferRelativeResize="0"/>
          <p:nvPr/>
        </p:nvPicPr>
        <p:blipFill rotWithShape="1">
          <a:blip r:embed="rId4">
            <a:alphaModFix/>
          </a:blip>
          <a:srcRect b="6489" l="0" r="0" t="0"/>
          <a:stretch/>
        </p:blipFill>
        <p:spPr>
          <a:xfrm>
            <a:off x="4246701" y="2738163"/>
            <a:ext cx="4302750" cy="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p275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Procedimento de Abertura de PI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55" name="Google Shape;3055;p27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56" name="Google Shape;3056;p275"/>
          <p:cNvSpPr txBox="1"/>
          <p:nvPr/>
        </p:nvSpPr>
        <p:spPr>
          <a:xfrm>
            <a:off x="282906" y="855179"/>
            <a:ext cx="85782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campo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Documento Identificação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selecionamos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CNPJ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preenchemos com esse número: 24217653000195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Ao consultar, caso já tenha PI aberta, seguimos acompanhando a movimentação do pacote pelo site do Correios </a:t>
            </a:r>
            <a:r>
              <a:rPr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 pelo</a:t>
            </a:r>
            <a:r>
              <a:rPr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link da PI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verificação de resposta.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7" name="Google Shape;3057;p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925" y="1708750"/>
            <a:ext cx="3803200" cy="329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27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Procedimento de Abertura de PI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3" name="Google Shape;3063;p27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64" name="Google Shape;3064;p276"/>
          <p:cNvSpPr txBox="1"/>
          <p:nvPr/>
        </p:nvSpPr>
        <p:spPr>
          <a:xfrm>
            <a:off x="274450" y="466800"/>
            <a:ext cx="8168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prazo de resposta é de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dias úteis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 caso nesse prazo não tenha retorno dos Correios, nem movimentação do pacote, podemos seguir com o pedido de extravio via Jira, incluindo um print da tela onde mostra o PI aberto, com data de abertura e o resultado sem retorno.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5" name="Google Shape;3065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838" y="1421575"/>
            <a:ext cx="3307624" cy="3521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277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Procedimento de Abertura de PI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71" name="Google Shape;3071;p27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72" name="Google Shape;3072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363" y="1345425"/>
            <a:ext cx="4496275" cy="35243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3" name="Google Shape;3073;p277"/>
          <p:cNvSpPr txBox="1"/>
          <p:nvPr/>
        </p:nvSpPr>
        <p:spPr>
          <a:xfrm>
            <a:off x="271550" y="723900"/>
            <a:ext cx="801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Nos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casos em que não encontramos um PI aberto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temos que abrir manualmente e seguir o acompanhamento da mesma forma.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27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Procedimento </a:t>
            </a:r>
            <a:r>
              <a:rPr lang="pt-BR">
                <a:solidFill>
                  <a:schemeClr val="dk1"/>
                </a:solidFill>
              </a:rPr>
              <a:t>de</a:t>
            </a:r>
            <a:r>
              <a:rPr lang="pt-BR">
                <a:solidFill>
                  <a:schemeClr val="dk1"/>
                </a:solidFill>
              </a:rPr>
              <a:t> Abertura de PI Manual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79" name="Google Shape;3079;p27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80" name="Google Shape;3080;p278"/>
          <p:cNvSpPr txBox="1"/>
          <p:nvPr/>
        </p:nvSpPr>
        <p:spPr>
          <a:xfrm>
            <a:off x="271550" y="673079"/>
            <a:ext cx="801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Acessar o </a:t>
            </a:r>
            <a:r>
              <a:rPr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site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dos Correios e selecionar a opção: 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Solicitação de Ressarcimento &gt; Objetos Postais Nacionais 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1" name="Google Shape;3081;p278"/>
          <p:cNvPicPr preferRelativeResize="0"/>
          <p:nvPr/>
        </p:nvPicPr>
        <p:blipFill rotWithShape="1">
          <a:blip r:embed="rId4">
            <a:alphaModFix/>
          </a:blip>
          <a:srcRect b="0" l="970" r="0" t="0"/>
          <a:stretch/>
        </p:blipFill>
        <p:spPr>
          <a:xfrm>
            <a:off x="983700" y="1262025"/>
            <a:ext cx="6320400" cy="319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82" name="Google Shape;3082;p278"/>
          <p:cNvSpPr/>
          <p:nvPr/>
        </p:nvSpPr>
        <p:spPr>
          <a:xfrm>
            <a:off x="1344625" y="3238025"/>
            <a:ext cx="1373400" cy="22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78"/>
          <p:cNvSpPr/>
          <p:nvPr/>
        </p:nvSpPr>
        <p:spPr>
          <a:xfrm>
            <a:off x="1306675" y="2746875"/>
            <a:ext cx="1581000" cy="28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153"/>
          <p:cNvCxnSpPr/>
          <p:nvPr/>
        </p:nvCxnSpPr>
        <p:spPr>
          <a:xfrm>
            <a:off x="1626180" y="1474629"/>
            <a:ext cx="1800" cy="18168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319" name="Google Shape;1319;p153"/>
          <p:cNvGrpSpPr/>
          <p:nvPr/>
        </p:nvGrpSpPr>
        <p:grpSpPr>
          <a:xfrm>
            <a:off x="1048904" y="1095441"/>
            <a:ext cx="1164960" cy="444850"/>
            <a:chOff x="967650" y="1035889"/>
            <a:chExt cx="817000" cy="312000"/>
          </a:xfrm>
        </p:grpSpPr>
        <p:sp>
          <p:nvSpPr>
            <p:cNvPr id="1320" name="Google Shape;1320;p153"/>
            <p:cNvSpPr/>
            <p:nvPr/>
          </p:nvSpPr>
          <p:spPr>
            <a:xfrm>
              <a:off x="974950" y="1043300"/>
              <a:ext cx="809700" cy="273900"/>
            </a:xfrm>
            <a:prstGeom prst="roundRect">
              <a:avLst>
                <a:gd fmla="val 16667" name="adj"/>
              </a:avLst>
            </a:prstGeom>
            <a:solidFill>
              <a:srgbClr val="FFC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53"/>
            <p:cNvSpPr txBox="1"/>
            <p:nvPr/>
          </p:nvSpPr>
          <p:spPr>
            <a:xfrm>
              <a:off x="967650" y="1035889"/>
              <a:ext cx="8097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pt-BR" sz="14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NOVO</a:t>
              </a:r>
              <a:endParaRPr b="1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22" name="Google Shape;1322;p153"/>
          <p:cNvSpPr/>
          <p:nvPr/>
        </p:nvSpPr>
        <p:spPr>
          <a:xfrm>
            <a:off x="527374" y="2542318"/>
            <a:ext cx="2214900" cy="74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53"/>
          <p:cNvSpPr txBox="1"/>
          <p:nvPr/>
        </p:nvSpPr>
        <p:spPr>
          <a:xfrm>
            <a:off x="492192" y="2577725"/>
            <a:ext cx="2250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Não teve interação por parte da Loggi e também não foi atribuído a nenhum operador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4" name="Google Shape;1324;p153"/>
          <p:cNvSpPr/>
          <p:nvPr/>
        </p:nvSpPr>
        <p:spPr>
          <a:xfrm>
            <a:off x="522232" y="1817497"/>
            <a:ext cx="2214900" cy="393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153"/>
          <p:cNvSpPr txBox="1"/>
          <p:nvPr/>
        </p:nvSpPr>
        <p:spPr>
          <a:xfrm>
            <a:off x="534342" y="1837375"/>
            <a:ext cx="2165700" cy="35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Ticket foi recebido no Zendesk 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6" name="Google Shape;1326;p153"/>
          <p:cNvCxnSpPr/>
          <p:nvPr/>
        </p:nvCxnSpPr>
        <p:spPr>
          <a:xfrm flipH="1">
            <a:off x="4177604" y="1190305"/>
            <a:ext cx="3300" cy="1982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27" name="Google Shape;1327;p153"/>
          <p:cNvSpPr/>
          <p:nvPr/>
        </p:nvSpPr>
        <p:spPr>
          <a:xfrm>
            <a:off x="3078182" y="2390397"/>
            <a:ext cx="2214900" cy="448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53"/>
          <p:cNvSpPr txBox="1"/>
          <p:nvPr/>
        </p:nvSpPr>
        <p:spPr>
          <a:xfrm>
            <a:off x="3057200" y="2413037"/>
            <a:ext cx="2250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Uso de Macros ou direcionamento para as áreas/células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9" name="Google Shape;1329;p153"/>
          <p:cNvSpPr/>
          <p:nvPr/>
        </p:nvSpPr>
        <p:spPr>
          <a:xfrm>
            <a:off x="3080495" y="1745247"/>
            <a:ext cx="2214900" cy="393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53"/>
          <p:cNvSpPr txBox="1"/>
          <p:nvPr/>
        </p:nvSpPr>
        <p:spPr>
          <a:xfrm>
            <a:off x="3107200" y="1773300"/>
            <a:ext cx="22149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Ticket é atribuído para a análise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31" name="Google Shape;1331;p153"/>
          <p:cNvGrpSpPr/>
          <p:nvPr/>
        </p:nvGrpSpPr>
        <p:grpSpPr>
          <a:xfrm>
            <a:off x="3600221" y="1095455"/>
            <a:ext cx="1164915" cy="448874"/>
            <a:chOff x="974950" y="1520184"/>
            <a:chExt cx="809700" cy="312000"/>
          </a:xfrm>
        </p:grpSpPr>
        <p:sp>
          <p:nvSpPr>
            <p:cNvPr id="1332" name="Google Shape;1332;p153"/>
            <p:cNvSpPr/>
            <p:nvPr/>
          </p:nvSpPr>
          <p:spPr>
            <a:xfrm>
              <a:off x="974950" y="1531300"/>
              <a:ext cx="809700" cy="2739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53"/>
            <p:cNvSpPr txBox="1"/>
            <p:nvPr/>
          </p:nvSpPr>
          <p:spPr>
            <a:xfrm>
              <a:off x="974950" y="1520184"/>
              <a:ext cx="8097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pt-BR" sz="15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ABERTO</a:t>
              </a:r>
              <a:endParaRPr b="1" i="0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34" name="Google Shape;1334;p153"/>
          <p:cNvSpPr/>
          <p:nvPr/>
        </p:nvSpPr>
        <p:spPr>
          <a:xfrm>
            <a:off x="3075232" y="3054825"/>
            <a:ext cx="2214900" cy="448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153"/>
          <p:cNvSpPr txBox="1"/>
          <p:nvPr/>
        </p:nvSpPr>
        <p:spPr>
          <a:xfrm>
            <a:off x="3054250" y="3077465"/>
            <a:ext cx="2250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Enquanto o ticket é analisado também ficará com esse status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6" name="Google Shape;1336;p153"/>
          <p:cNvCxnSpPr>
            <a:stCxn id="1337" idx="2"/>
            <a:endCxn id="1338" idx="0"/>
          </p:cNvCxnSpPr>
          <p:nvPr/>
        </p:nvCxnSpPr>
        <p:spPr>
          <a:xfrm>
            <a:off x="7037824" y="1544262"/>
            <a:ext cx="3900" cy="2362200"/>
          </a:xfrm>
          <a:prstGeom prst="straightConnector1">
            <a:avLst/>
          </a:prstGeom>
          <a:noFill/>
          <a:ln cap="flat" cmpd="sng" w="9525">
            <a:solidFill>
              <a:srgbClr val="00A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39" name="Google Shape;1339;p153"/>
          <p:cNvSpPr/>
          <p:nvPr/>
        </p:nvSpPr>
        <p:spPr>
          <a:xfrm>
            <a:off x="5934282" y="3097438"/>
            <a:ext cx="2214900" cy="58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B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53"/>
          <p:cNvSpPr txBox="1"/>
          <p:nvPr/>
        </p:nvSpPr>
        <p:spPr>
          <a:xfrm>
            <a:off x="5891413" y="3126988"/>
            <a:ext cx="232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Questionar sobre maiores detalhes ou informações específicas para o cliente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1" name="Google Shape;1341;p153"/>
          <p:cNvSpPr/>
          <p:nvPr/>
        </p:nvSpPr>
        <p:spPr>
          <a:xfrm>
            <a:off x="5938945" y="1811784"/>
            <a:ext cx="2214900" cy="393900"/>
          </a:xfrm>
          <a:prstGeom prst="roundRect">
            <a:avLst>
              <a:gd fmla="val 16667" name="adj"/>
            </a:avLst>
          </a:prstGeom>
          <a:solidFill>
            <a:srgbClr val="CCF1FF"/>
          </a:solidFill>
          <a:ln cap="flat" cmpd="sng" w="9525">
            <a:solidFill>
              <a:srgbClr val="00B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53"/>
          <p:cNvSpPr txBox="1"/>
          <p:nvPr/>
        </p:nvSpPr>
        <p:spPr>
          <a:xfrm>
            <a:off x="5969687" y="1773297"/>
            <a:ext cx="2144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Ticket em tratativa, aguardando retorno do cliente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43" name="Google Shape;1343;p153"/>
          <p:cNvGrpSpPr/>
          <p:nvPr/>
        </p:nvGrpSpPr>
        <p:grpSpPr>
          <a:xfrm>
            <a:off x="6411429" y="1095450"/>
            <a:ext cx="1252790" cy="448812"/>
            <a:chOff x="938463" y="2516275"/>
            <a:chExt cx="870900" cy="312000"/>
          </a:xfrm>
        </p:grpSpPr>
        <p:sp>
          <p:nvSpPr>
            <p:cNvPr id="1344" name="Google Shape;1344;p153"/>
            <p:cNvSpPr/>
            <p:nvPr/>
          </p:nvSpPr>
          <p:spPr>
            <a:xfrm>
              <a:off x="974950" y="2517263"/>
              <a:ext cx="809700" cy="273900"/>
            </a:xfrm>
            <a:prstGeom prst="roundRect">
              <a:avLst>
                <a:gd fmla="val 16667" name="adj"/>
              </a:avLst>
            </a:prstGeom>
            <a:solidFill>
              <a:srgbClr val="00B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53"/>
            <p:cNvSpPr txBox="1"/>
            <p:nvPr/>
          </p:nvSpPr>
          <p:spPr>
            <a:xfrm>
              <a:off x="938463" y="2516275"/>
              <a:ext cx="8709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pt-BR" sz="13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PENDENTE</a:t>
              </a:r>
              <a:endPara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38" name="Google Shape;1338;p153"/>
          <p:cNvSpPr/>
          <p:nvPr/>
        </p:nvSpPr>
        <p:spPr>
          <a:xfrm>
            <a:off x="5660823" y="3906463"/>
            <a:ext cx="2761800" cy="73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B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53"/>
          <p:cNvSpPr txBox="1"/>
          <p:nvPr/>
        </p:nvSpPr>
        <p:spPr>
          <a:xfrm>
            <a:off x="5689621" y="4006125"/>
            <a:ext cx="269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Após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dias, o status de </a:t>
            </a:r>
            <a:r>
              <a:rPr b="1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Pendente </a:t>
            </a: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passa para </a:t>
            </a:r>
            <a:r>
              <a:rPr i="1" lang="pt-BR" sz="1000">
                <a:latin typeface="Montserrat"/>
                <a:ea typeface="Montserrat"/>
                <a:cs typeface="Montserrat"/>
                <a:sym typeface="Montserrat"/>
              </a:rPr>
              <a:t>Resolvido.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53"/>
          <p:cNvSpPr/>
          <p:nvPr/>
        </p:nvSpPr>
        <p:spPr>
          <a:xfrm>
            <a:off x="5949907" y="2473209"/>
            <a:ext cx="2214900" cy="35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A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53"/>
          <p:cNvSpPr txBox="1"/>
          <p:nvPr/>
        </p:nvSpPr>
        <p:spPr>
          <a:xfrm>
            <a:off x="6043950" y="2490013"/>
            <a:ext cx="210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Ação do operador</a:t>
            </a:r>
            <a:endParaRPr b="1" i="0" sz="1000" u="none" cap="none" strike="noStrike">
              <a:solidFill>
                <a:srgbClr val="0095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153"/>
          <p:cNvSpPr txBox="1"/>
          <p:nvPr/>
        </p:nvSpPr>
        <p:spPr>
          <a:xfrm>
            <a:off x="610950" y="253725"/>
            <a:ext cx="3727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Conhecendo os status dos tickets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279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Procedimento de Abertura de PI Manual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9" name="Google Shape;3089;p27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90" name="Google Shape;3090;p279"/>
          <p:cNvSpPr txBox="1"/>
          <p:nvPr/>
        </p:nvSpPr>
        <p:spPr>
          <a:xfrm>
            <a:off x="262141" y="686913"/>
            <a:ext cx="86028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Agora iremos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anexar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 planilha preenchida e enviar a solicitação e clicar em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enviar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091" name="Google Shape;3091;p279"/>
          <p:cNvPicPr preferRelativeResize="0"/>
          <p:nvPr/>
        </p:nvPicPr>
        <p:blipFill rotWithShape="1">
          <a:blip r:embed="rId3">
            <a:alphaModFix/>
          </a:blip>
          <a:srcRect b="10362" l="0" r="11551" t="0"/>
          <a:stretch/>
        </p:blipFill>
        <p:spPr>
          <a:xfrm>
            <a:off x="653600" y="1357650"/>
            <a:ext cx="7337100" cy="242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28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Procedimento de Abertura de PI Manual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97" name="Google Shape;3097;p28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98" name="Google Shape;3098;p280"/>
          <p:cNvSpPr txBox="1"/>
          <p:nvPr/>
        </p:nvSpPr>
        <p:spPr>
          <a:xfrm>
            <a:off x="262141" y="686913"/>
            <a:ext cx="86028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 planilha pode ser baixada diretamente do site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Os dados deverão ser preenchidos da seguinte forma: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099" name="Google Shape;3099;p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625" y="952610"/>
            <a:ext cx="4909923" cy="6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0" name="Google Shape;3100;p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50" y="1873763"/>
            <a:ext cx="8194299" cy="69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01" name="Google Shape;3101;p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6975" y="2733025"/>
            <a:ext cx="2956000" cy="229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02" name="Google Shape;3102;p280"/>
          <p:cNvSpPr txBox="1"/>
          <p:nvPr/>
        </p:nvSpPr>
        <p:spPr>
          <a:xfrm>
            <a:off x="5157800" y="3195650"/>
            <a:ext cx="313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No campo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motivo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preencher  de acordo com a solicitação do cliente, conforme planilha ao lado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3" name="Google Shape;3103;p280"/>
          <p:cNvCxnSpPr/>
          <p:nvPr/>
        </p:nvCxnSpPr>
        <p:spPr>
          <a:xfrm>
            <a:off x="7612650" y="2481275"/>
            <a:ext cx="15300" cy="790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4" name="Google Shape;3104;p280"/>
          <p:cNvCxnSpPr/>
          <p:nvPr/>
        </p:nvCxnSpPr>
        <p:spPr>
          <a:xfrm>
            <a:off x="8394475" y="2627650"/>
            <a:ext cx="8400" cy="1637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05" name="Google Shape;3105;p280"/>
          <p:cNvSpPr txBox="1"/>
          <p:nvPr/>
        </p:nvSpPr>
        <p:spPr>
          <a:xfrm>
            <a:off x="6254550" y="4361175"/>
            <a:ext cx="24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No campo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embalagem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informar apenas a letra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para caixa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6" name="Google Shape;3106;p280"/>
          <p:cNvCxnSpPr/>
          <p:nvPr/>
        </p:nvCxnSpPr>
        <p:spPr>
          <a:xfrm flipH="1">
            <a:off x="5186550" y="3775900"/>
            <a:ext cx="2441400" cy="8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28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Procedimento de Abertura de PI Manual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2" name="Google Shape;3112;p28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13" name="Google Shape;3113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50" y="1745078"/>
            <a:ext cx="7210401" cy="3162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14" name="Google Shape;3114;p281"/>
          <p:cNvSpPr txBox="1"/>
          <p:nvPr/>
        </p:nvSpPr>
        <p:spPr>
          <a:xfrm>
            <a:off x="958350" y="686925"/>
            <a:ext cx="7210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Após o envio do anexo, o sistema irá gerar um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arquivo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para download.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ATENÇÃO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Esse processo pode demorar um pouco.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Nunca feche a janela da solicitação até que o processo esteja completo.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28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Procedimento de Abertura de PI Manual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0" name="Google Shape;3120;p28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21" name="Google Shape;3121;p282"/>
          <p:cNvSpPr txBox="1"/>
          <p:nvPr/>
        </p:nvSpPr>
        <p:spPr>
          <a:xfrm>
            <a:off x="1250950" y="955375"/>
            <a:ext cx="6411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Assim que o arquivo ficar disponível para download, você deverá baixá-lo e na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observação interna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do ticket do cliente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anexar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esse arquivo, deixando registrado que a PI foi aberta.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2" name="Google Shape;3122;p282"/>
          <p:cNvPicPr preferRelativeResize="0"/>
          <p:nvPr/>
        </p:nvPicPr>
        <p:blipFill rotWithShape="1">
          <a:blip r:embed="rId3">
            <a:alphaModFix/>
          </a:blip>
          <a:srcRect b="33867" l="12922" r="17864" t="27390"/>
          <a:stretch/>
        </p:blipFill>
        <p:spPr>
          <a:xfrm>
            <a:off x="2816273" y="1489075"/>
            <a:ext cx="2566129" cy="1150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123" name="Google Shape;3123;p282"/>
          <p:cNvCxnSpPr>
            <a:endCxn id="3124" idx="0"/>
          </p:cNvCxnSpPr>
          <p:nvPr/>
        </p:nvCxnSpPr>
        <p:spPr>
          <a:xfrm>
            <a:off x="4092737" y="2673650"/>
            <a:ext cx="6600" cy="562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124" name="Google Shape;3124;p282"/>
          <p:cNvPicPr preferRelativeResize="0"/>
          <p:nvPr/>
        </p:nvPicPr>
        <p:blipFill rotWithShape="1">
          <a:blip r:embed="rId4">
            <a:alphaModFix/>
          </a:blip>
          <a:srcRect b="0" l="0" r="37725" t="0"/>
          <a:stretch/>
        </p:blipFill>
        <p:spPr>
          <a:xfrm>
            <a:off x="1234425" y="3236450"/>
            <a:ext cx="5729824" cy="17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28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AR - Aviso de recebimento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0" name="Google Shape;3130;p28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31" name="Google Shape;3131;p283"/>
          <p:cNvSpPr txBox="1"/>
          <p:nvPr/>
        </p:nvSpPr>
        <p:spPr>
          <a:xfrm>
            <a:off x="211330" y="1285521"/>
            <a:ext cx="853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Através dela, conseguimos buscar pela foto da etiqueta assinada no momento do recebimento!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Acesse o </a:t>
            </a:r>
            <a:r>
              <a:rPr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link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Login: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l4b.logistica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Senha: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123redespacho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No canto superior esquerdo selecione: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AR Eletrônico → Consulta por Objetos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Agora é só digitar os códigos de rastreio do objeto e selecionar mostrar todos os eventos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2" name="Google Shape;3132;p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324" y="2320250"/>
            <a:ext cx="6263275" cy="2617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284"/>
          <p:cNvSpPr txBox="1"/>
          <p:nvPr/>
        </p:nvSpPr>
        <p:spPr>
          <a:xfrm>
            <a:off x="360000" y="355925"/>
            <a:ext cx="792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despachado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8" name="Google Shape;3138;p284"/>
          <p:cNvSpPr txBox="1"/>
          <p:nvPr/>
        </p:nvSpPr>
        <p:spPr>
          <a:xfrm>
            <a:off x="362900" y="895275"/>
            <a:ext cx="8424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9" name="Google Shape;3139;p284"/>
          <p:cNvSpPr txBox="1"/>
          <p:nvPr/>
        </p:nvSpPr>
        <p:spPr>
          <a:xfrm>
            <a:off x="360000" y="895275"/>
            <a:ext cx="2145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WMS</a:t>
            </a:r>
            <a:r>
              <a:rPr b="1" lang="pt-BR" sz="10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está integrado com os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Correios.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Ao consultar o pacote, na opção de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Redespacho &gt; Ver mais informações,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teremos acesso ao botão de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Interromper entrega.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0" name="Google Shape;3140;p28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41" name="Google Shape;3141;p284"/>
          <p:cNvPicPr preferRelativeResize="0"/>
          <p:nvPr/>
        </p:nvPicPr>
        <p:blipFill rotWithShape="1">
          <a:blip r:embed="rId3">
            <a:alphaModFix/>
          </a:blip>
          <a:srcRect b="0" l="0" r="0" t="596"/>
          <a:stretch/>
        </p:blipFill>
        <p:spPr>
          <a:xfrm>
            <a:off x="2672825" y="1060100"/>
            <a:ext cx="6114675" cy="329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285"/>
          <p:cNvSpPr txBox="1"/>
          <p:nvPr/>
        </p:nvSpPr>
        <p:spPr>
          <a:xfrm>
            <a:off x="360000" y="355925"/>
            <a:ext cx="792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Solicitação confirmada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7" name="Google Shape;3147;p285"/>
          <p:cNvSpPr txBox="1"/>
          <p:nvPr/>
        </p:nvSpPr>
        <p:spPr>
          <a:xfrm>
            <a:off x="362900" y="895275"/>
            <a:ext cx="8424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8" name="Google Shape;3148;p285"/>
          <p:cNvSpPr txBox="1"/>
          <p:nvPr/>
        </p:nvSpPr>
        <p:spPr>
          <a:xfrm>
            <a:off x="315275" y="1421575"/>
            <a:ext cx="23664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Assim que a solicitação for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confirmada,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de solicitação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ficará disponível no campo Interrupção do pacote.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IMPORTANTE: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pacote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será alterado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"pacote cancelado".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Só será possível saber se a solicitação foi atendida através do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histórico do pacote,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observando se o mesmo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está em devolução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a Loggi.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9" name="Google Shape;3149;p28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50" name="Google Shape;3150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725" y="1152426"/>
            <a:ext cx="5369776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286"/>
          <p:cNvSpPr txBox="1"/>
          <p:nvPr/>
        </p:nvSpPr>
        <p:spPr>
          <a:xfrm>
            <a:off x="360000" y="355925"/>
            <a:ext cx="792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 na solicitação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6" name="Google Shape;3156;p286"/>
          <p:cNvSpPr txBox="1"/>
          <p:nvPr/>
        </p:nvSpPr>
        <p:spPr>
          <a:xfrm>
            <a:off x="362900" y="895275"/>
            <a:ext cx="8424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7" name="Google Shape;3157;p286"/>
          <p:cNvSpPr txBox="1"/>
          <p:nvPr/>
        </p:nvSpPr>
        <p:spPr>
          <a:xfrm>
            <a:off x="360000" y="895275"/>
            <a:ext cx="2145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aconteça alguma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falha sistêmica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na comunicação com os Correios durante o pedido de interrupção, um erro será exibido.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Neste caso, nada de pânico!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só tentar novamente.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8" name="Google Shape;3158;p28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59" name="Google Shape;3159;p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3587" y="833875"/>
            <a:ext cx="5932200" cy="38985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66675">
              <a:srgbClr val="577188">
                <a:alpha val="26000"/>
              </a:srgbClr>
            </a:outerShdw>
          </a:effectLst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" name="Google Shape;3164;p287"/>
          <p:cNvPicPr preferRelativeResize="0"/>
          <p:nvPr/>
        </p:nvPicPr>
        <p:blipFill rotWithShape="1">
          <a:blip r:embed="rId3">
            <a:alphaModFix/>
          </a:blip>
          <a:srcRect b="0" l="43210" r="0" t="0"/>
          <a:stretch/>
        </p:blipFill>
        <p:spPr>
          <a:xfrm flipH="1">
            <a:off x="-35775" y="1075"/>
            <a:ext cx="5193046" cy="51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65" name="Google Shape;3165;p287"/>
          <p:cNvSpPr/>
          <p:nvPr/>
        </p:nvSpPr>
        <p:spPr>
          <a:xfrm>
            <a:off x="4657725" y="895275"/>
            <a:ext cx="411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966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66" name="Google Shape;3166;p287"/>
          <p:cNvSpPr txBox="1"/>
          <p:nvPr>
            <p:ph idx="1" type="body"/>
          </p:nvPr>
        </p:nvSpPr>
        <p:spPr>
          <a:xfrm>
            <a:off x="5009450" y="2662825"/>
            <a:ext cx="34290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Nós temos um jeito Loggi de nos comunicarmos com os clientes e liberdade para personalizar cada atendimento do nosso jeitinho, porém, não podemos esquecer que, ainda assim, estamos representando a Loggi, como empresa.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7" name="Google Shape;3167;p28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68" name="Google Shape;3168;p287"/>
          <p:cNvSpPr txBox="1"/>
          <p:nvPr>
            <p:ph idx="2" type="body"/>
          </p:nvPr>
        </p:nvSpPr>
        <p:spPr>
          <a:xfrm>
            <a:off x="5009450" y="1277675"/>
            <a:ext cx="34290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Linguagem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3" name="Google Shape;3173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934" y="2226683"/>
            <a:ext cx="700421" cy="69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" name="Google Shape;3174;p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459" y="3650213"/>
            <a:ext cx="700421" cy="6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5" name="Google Shape;3175;p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277" y="808512"/>
            <a:ext cx="699722" cy="699722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288"/>
          <p:cNvSpPr txBox="1"/>
          <p:nvPr/>
        </p:nvSpPr>
        <p:spPr>
          <a:xfrm>
            <a:off x="6163200" y="895275"/>
            <a:ext cx="2121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Utilizar gírias ou abreviações como: “vc”, “tbm”, “att”, “ctz”, “tá” ou “bjs”.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7" name="Google Shape;3177;p288"/>
          <p:cNvSpPr txBox="1"/>
          <p:nvPr>
            <p:ph type="title"/>
          </p:nvPr>
        </p:nvSpPr>
        <p:spPr>
          <a:xfrm>
            <a:off x="852850" y="895275"/>
            <a:ext cx="36234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Não podemos: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8" name="Google Shape;3178;p288"/>
          <p:cNvSpPr txBox="1"/>
          <p:nvPr/>
        </p:nvSpPr>
        <p:spPr>
          <a:xfrm>
            <a:off x="6155700" y="2308650"/>
            <a:ext cx="21294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Digitar o texto em caixa alta, isso passa a impressão de estar gritando com o destinatário.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9" name="Google Shape;3179;p288"/>
          <p:cNvSpPr txBox="1"/>
          <p:nvPr/>
        </p:nvSpPr>
        <p:spPr>
          <a:xfrm>
            <a:off x="6148200" y="3726625"/>
            <a:ext cx="2136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Pontos de exclamação e interrogação devem ser usados com moderação. Usar em um “Bom dia!” é aceitável, porém, colocar uma sequência “Bom dia!!!!”, “Recebeu meu e-mail anterior????” não é legal.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0" name="Google Shape;3180;p28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54"/>
          <p:cNvSpPr txBox="1"/>
          <p:nvPr/>
        </p:nvSpPr>
        <p:spPr>
          <a:xfrm>
            <a:off x="610950" y="253725"/>
            <a:ext cx="373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Conhecendo os status dos tickets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4" name="Google Shape;1354;p154"/>
          <p:cNvCxnSpPr>
            <a:endCxn id="1355" idx="0"/>
          </p:cNvCxnSpPr>
          <p:nvPr/>
        </p:nvCxnSpPr>
        <p:spPr>
          <a:xfrm>
            <a:off x="1556575" y="1584625"/>
            <a:ext cx="27000" cy="232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56" name="Google Shape;1356;p154"/>
          <p:cNvSpPr/>
          <p:nvPr/>
        </p:nvSpPr>
        <p:spPr>
          <a:xfrm>
            <a:off x="463945" y="3058725"/>
            <a:ext cx="2214900" cy="58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154"/>
          <p:cNvSpPr txBox="1"/>
          <p:nvPr/>
        </p:nvSpPr>
        <p:spPr>
          <a:xfrm>
            <a:off x="421075" y="3088275"/>
            <a:ext cx="232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Melhor visualização e acompanhamento da Caixa 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8" name="Google Shape;1358;p154"/>
          <p:cNvSpPr/>
          <p:nvPr/>
        </p:nvSpPr>
        <p:spPr>
          <a:xfrm>
            <a:off x="462232" y="1854222"/>
            <a:ext cx="2214900" cy="393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54"/>
          <p:cNvSpPr txBox="1"/>
          <p:nvPr/>
        </p:nvSpPr>
        <p:spPr>
          <a:xfrm>
            <a:off x="492974" y="1815734"/>
            <a:ext cx="2144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Ticket aguardando um retorno interno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154"/>
          <p:cNvSpPr/>
          <p:nvPr/>
        </p:nvSpPr>
        <p:spPr>
          <a:xfrm>
            <a:off x="460995" y="2486396"/>
            <a:ext cx="2214900" cy="35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54"/>
          <p:cNvSpPr txBox="1"/>
          <p:nvPr/>
        </p:nvSpPr>
        <p:spPr>
          <a:xfrm>
            <a:off x="440013" y="2504387"/>
            <a:ext cx="225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Ação do operador</a:t>
            </a:r>
            <a:endParaRPr b="1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2" name="Google Shape;1362;p154"/>
          <p:cNvSpPr/>
          <p:nvPr/>
        </p:nvSpPr>
        <p:spPr>
          <a:xfrm>
            <a:off x="972377" y="1150586"/>
            <a:ext cx="1164900" cy="393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54"/>
          <p:cNvSpPr txBox="1"/>
          <p:nvPr/>
        </p:nvSpPr>
        <p:spPr>
          <a:xfrm>
            <a:off x="930392" y="1149183"/>
            <a:ext cx="1252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 ESPERA</a:t>
            </a:r>
            <a:endParaRPr b="1" i="0" sz="13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4" name="Google Shape;1364;p154"/>
          <p:cNvSpPr/>
          <p:nvPr/>
        </p:nvSpPr>
        <p:spPr>
          <a:xfrm>
            <a:off x="463945" y="3875575"/>
            <a:ext cx="2214900" cy="58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54"/>
          <p:cNvSpPr txBox="1"/>
          <p:nvPr/>
        </p:nvSpPr>
        <p:spPr>
          <a:xfrm>
            <a:off x="421075" y="3905125"/>
            <a:ext cx="2325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Indicado para Jira, Extravio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e acompanhamento de pacotes atrasados.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5" name="Google Shape;1365;p154"/>
          <p:cNvCxnSpPr>
            <a:endCxn id="1366" idx="0"/>
          </p:cNvCxnSpPr>
          <p:nvPr/>
        </p:nvCxnSpPr>
        <p:spPr>
          <a:xfrm>
            <a:off x="4389900" y="1625180"/>
            <a:ext cx="5100" cy="228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67" name="Google Shape;1367;p154"/>
          <p:cNvSpPr/>
          <p:nvPr/>
        </p:nvSpPr>
        <p:spPr>
          <a:xfrm>
            <a:off x="3287550" y="3067951"/>
            <a:ext cx="2250000" cy="57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54"/>
          <p:cNvSpPr txBox="1"/>
          <p:nvPr/>
        </p:nvSpPr>
        <p:spPr>
          <a:xfrm>
            <a:off x="3215850" y="3158775"/>
            <a:ext cx="2310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cliente pode se manifestar em até 5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dias,</a:t>
            </a: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tornando-o </a:t>
            </a:r>
            <a:r>
              <a:rPr b="0" i="1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Aberto</a:t>
            </a: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novamente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9" name="Google Shape;1369;p154"/>
          <p:cNvSpPr/>
          <p:nvPr/>
        </p:nvSpPr>
        <p:spPr>
          <a:xfrm>
            <a:off x="3285845" y="1863447"/>
            <a:ext cx="2214900" cy="3939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154"/>
          <p:cNvSpPr txBox="1"/>
          <p:nvPr/>
        </p:nvSpPr>
        <p:spPr>
          <a:xfrm>
            <a:off x="3316587" y="1820906"/>
            <a:ext cx="2144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Ticket é respondido com a resolução final do caso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154"/>
          <p:cNvSpPr/>
          <p:nvPr/>
        </p:nvSpPr>
        <p:spPr>
          <a:xfrm>
            <a:off x="3237301" y="3887325"/>
            <a:ext cx="2310600" cy="52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54"/>
          <p:cNvSpPr txBox="1"/>
          <p:nvPr/>
        </p:nvSpPr>
        <p:spPr>
          <a:xfrm>
            <a:off x="3198300" y="3913880"/>
            <a:ext cx="239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Após os 5 dias, o ticket mudará para o status </a:t>
            </a:r>
            <a:r>
              <a:rPr b="0" i="1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Fechado. 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54"/>
          <p:cNvSpPr/>
          <p:nvPr/>
        </p:nvSpPr>
        <p:spPr>
          <a:xfrm>
            <a:off x="3284607" y="2495621"/>
            <a:ext cx="2214900" cy="35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154"/>
          <p:cNvSpPr txBox="1"/>
          <p:nvPr/>
        </p:nvSpPr>
        <p:spPr>
          <a:xfrm>
            <a:off x="3263625" y="2513612"/>
            <a:ext cx="225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Ação do operador</a:t>
            </a:r>
            <a:endParaRPr b="1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154"/>
          <p:cNvSpPr/>
          <p:nvPr/>
        </p:nvSpPr>
        <p:spPr>
          <a:xfrm>
            <a:off x="3842664" y="1174480"/>
            <a:ext cx="1083000" cy="394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154"/>
          <p:cNvSpPr txBox="1"/>
          <p:nvPr/>
        </p:nvSpPr>
        <p:spPr>
          <a:xfrm>
            <a:off x="3803629" y="1176375"/>
            <a:ext cx="1164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RESOLVIDO</a:t>
            </a:r>
            <a:endParaRPr b="1" i="0" sz="13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76" name="Google Shape;1376;p154"/>
          <p:cNvCxnSpPr>
            <a:stCxn id="1377" idx="2"/>
          </p:cNvCxnSpPr>
          <p:nvPr/>
        </p:nvCxnSpPr>
        <p:spPr>
          <a:xfrm flipH="1">
            <a:off x="7216046" y="1622033"/>
            <a:ext cx="16500" cy="2605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78" name="Google Shape;1378;p154"/>
          <p:cNvSpPr/>
          <p:nvPr/>
        </p:nvSpPr>
        <p:spPr>
          <a:xfrm>
            <a:off x="5997463" y="3342702"/>
            <a:ext cx="2453700" cy="97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54"/>
          <p:cNvSpPr txBox="1"/>
          <p:nvPr/>
        </p:nvSpPr>
        <p:spPr>
          <a:xfrm>
            <a:off x="6043913" y="3564400"/>
            <a:ext cx="2366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Essa ação é irreversível, uma vez fechado, não poderá ser mais reaberto. Caso o cliente retorne, será criado um ticket </a:t>
            </a:r>
            <a:r>
              <a:rPr b="0" i="1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Novo </a:t>
            </a: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acompanhamento.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0" name="Google Shape;1380;p154"/>
          <p:cNvSpPr/>
          <p:nvPr/>
        </p:nvSpPr>
        <p:spPr>
          <a:xfrm>
            <a:off x="6116857" y="2591422"/>
            <a:ext cx="2214900" cy="393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54"/>
          <p:cNvSpPr txBox="1"/>
          <p:nvPr/>
        </p:nvSpPr>
        <p:spPr>
          <a:xfrm>
            <a:off x="6147599" y="2611300"/>
            <a:ext cx="2144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 caso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154"/>
          <p:cNvSpPr/>
          <p:nvPr/>
        </p:nvSpPr>
        <p:spPr>
          <a:xfrm>
            <a:off x="6572280" y="1174473"/>
            <a:ext cx="1315800" cy="394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54"/>
          <p:cNvSpPr txBox="1"/>
          <p:nvPr/>
        </p:nvSpPr>
        <p:spPr>
          <a:xfrm>
            <a:off x="6524846" y="1173233"/>
            <a:ext cx="1415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FECHADO</a:t>
            </a:r>
            <a:endParaRPr b="1" i="0" sz="13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3" name="Google Shape;1383;p154"/>
          <p:cNvSpPr/>
          <p:nvPr/>
        </p:nvSpPr>
        <p:spPr>
          <a:xfrm>
            <a:off x="6128520" y="1901696"/>
            <a:ext cx="2214900" cy="35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54"/>
          <p:cNvSpPr txBox="1"/>
          <p:nvPr/>
        </p:nvSpPr>
        <p:spPr>
          <a:xfrm>
            <a:off x="6207413" y="1918500"/>
            <a:ext cx="203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Automação do Zendesk</a:t>
            </a:r>
            <a:endParaRPr b="1" i="0" sz="10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289"/>
          <p:cNvSpPr txBox="1"/>
          <p:nvPr/>
        </p:nvSpPr>
        <p:spPr>
          <a:xfrm>
            <a:off x="372225" y="507800"/>
            <a:ext cx="5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Identifique a necessidade</a:t>
            </a:r>
            <a:endParaRPr/>
          </a:p>
        </p:txBody>
      </p:sp>
      <p:sp>
        <p:nvSpPr>
          <p:cNvPr id="3186" name="Google Shape;3186;p289"/>
          <p:cNvSpPr txBox="1"/>
          <p:nvPr/>
        </p:nvSpPr>
        <p:spPr>
          <a:xfrm>
            <a:off x="468050" y="1421575"/>
            <a:ext cx="40812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Aqui é o momento em que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leitura do e-mail é essencial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identificar o problema/solicitação que foi enviada para iniciar a tratativa.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não tenha entendido muito bem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reler o e-mail vai te ajudar a ter mais clareza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quais são os próximos passos. </a:t>
            </a:r>
            <a:endParaRPr sz="1000"/>
          </a:p>
        </p:txBody>
      </p:sp>
      <p:pic>
        <p:nvPicPr>
          <p:cNvPr id="3187" name="Google Shape;3187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125" y="1101661"/>
            <a:ext cx="3773286" cy="275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290"/>
          <p:cNvSpPr/>
          <p:nvPr/>
        </p:nvSpPr>
        <p:spPr>
          <a:xfrm>
            <a:off x="358975" y="1955675"/>
            <a:ext cx="4126500" cy="2300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4" name="Google Shape;3194;p290"/>
          <p:cNvSpPr/>
          <p:nvPr/>
        </p:nvSpPr>
        <p:spPr>
          <a:xfrm>
            <a:off x="4659500" y="1958400"/>
            <a:ext cx="4126500" cy="2300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5" name="Google Shape;3195;p290"/>
          <p:cNvSpPr txBox="1"/>
          <p:nvPr/>
        </p:nvSpPr>
        <p:spPr>
          <a:xfrm>
            <a:off x="628475" y="2662825"/>
            <a:ext cx="3398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Importante entender se existiram interações anteriores ou se o ticket já está sendo tratado por outro operador, sendo necessário apenas fundir o ticket.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Checar o que foi enviado pelo cliente no formulário que fica localizado na parte esquerda do Zendesk, ali provavelmente ele já deixou registrado o número do pedido o seu telefone e o seu nome.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6" name="Google Shape;3196;p290"/>
          <p:cNvSpPr/>
          <p:nvPr/>
        </p:nvSpPr>
        <p:spPr>
          <a:xfrm>
            <a:off x="360300" y="663625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Consultar todas as informações enviadas no e-mail através dos sistemas para entender a fundo se baseando nas informações.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usar ferramentas-chave como: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7" name="Google Shape;3197;p29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98" name="Google Shape;3198;p29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290"/>
          <p:cNvSpPr txBox="1"/>
          <p:nvPr/>
        </p:nvSpPr>
        <p:spPr>
          <a:xfrm>
            <a:off x="595150" y="2173000"/>
            <a:ext cx="3585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Zendesk:</a:t>
            </a:r>
            <a:endParaRPr b="1" sz="9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0" name="Google Shape;3200;p290"/>
          <p:cNvSpPr txBox="1"/>
          <p:nvPr/>
        </p:nvSpPr>
        <p:spPr>
          <a:xfrm>
            <a:off x="4895675" y="2662825"/>
            <a:ext cx="3398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Importante entender se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já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existe alguma solicitação aberta, se essa solicitação já teve um retorno.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é necessário abrir algum outro JIRA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1" name="Google Shape;3201;p290"/>
          <p:cNvSpPr txBox="1"/>
          <p:nvPr/>
        </p:nvSpPr>
        <p:spPr>
          <a:xfrm>
            <a:off x="4869600" y="2173000"/>
            <a:ext cx="3585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JIRA</a:t>
            </a:r>
            <a:endParaRPr b="1" sz="9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291"/>
          <p:cNvSpPr txBox="1"/>
          <p:nvPr/>
        </p:nvSpPr>
        <p:spPr>
          <a:xfrm>
            <a:off x="0" y="542925"/>
            <a:ext cx="5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Resolução </a:t>
            </a:r>
            <a:endParaRPr/>
          </a:p>
        </p:txBody>
      </p:sp>
      <p:sp>
        <p:nvSpPr>
          <p:cNvPr id="3207" name="Google Shape;3207;p291"/>
          <p:cNvSpPr txBox="1"/>
          <p:nvPr/>
        </p:nvSpPr>
        <p:spPr>
          <a:xfrm>
            <a:off x="404702" y="1275313"/>
            <a:ext cx="44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43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entender o motivo do contato é importante fornecer a solução correta para este cliente. 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Temos diversas macros que vai nos auxiliar na resposta, porém às vezes é necessário editar algumas informações para se adaptar a necessidade do solicitante.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etapa é essencial para garantir a satisfação do cliente e se certificar que a solução que fornecemos foi o suficiente para finalizar aquele atendimento.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8" name="Google Shape;3208;p291"/>
          <p:cNvSpPr txBox="1"/>
          <p:nvPr/>
        </p:nvSpPr>
        <p:spPr>
          <a:xfrm>
            <a:off x="358975" y="3859000"/>
            <a:ext cx="80346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r>
              <a:rPr b="1" lang="pt-BR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5500" lvl="0" marL="14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Utilizar macros que atendem a necessidade do que foi pedido.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9" name="Google Shape;3209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612" y="968288"/>
            <a:ext cx="4154731" cy="320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292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Fundir tickets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293"/>
          <p:cNvSpPr/>
          <p:nvPr/>
        </p:nvSpPr>
        <p:spPr>
          <a:xfrm>
            <a:off x="466650" y="1268425"/>
            <a:ext cx="2906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00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Muitas vezes, recebemos e-mails com o mesmo conteúdo (mesma solicitação e mesmo pedido e mesmo usuário). Nesses casos nós fundimos o novo e-mail no mais antigo, ou seja, deixamos todos juntos.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Ao pegar um </a:t>
            </a:r>
            <a:r>
              <a:rPr i="1" lang="pt-BR" sz="1000">
                <a:latin typeface="Montserrat"/>
                <a:ea typeface="Montserrat"/>
                <a:cs typeface="Montserrat"/>
                <a:sym typeface="Montserrat"/>
              </a:rPr>
              <a:t>ticket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, você precisa se atentar a uma ferramenta do </a:t>
            </a:r>
            <a:r>
              <a:rPr i="1" lang="pt-BR" sz="1000">
                <a:latin typeface="Montserrat"/>
                <a:ea typeface="Montserrat"/>
                <a:cs typeface="Montserrat"/>
                <a:sym typeface="Montserrat"/>
              </a:rPr>
              <a:t>Zendesk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que fica no lado direito do ticket que mostra os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Dados do usuário: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20" name="Google Shape;3220;p293"/>
          <p:cNvPicPr preferRelativeResize="0"/>
          <p:nvPr/>
        </p:nvPicPr>
        <p:blipFill rotWithShape="1">
          <a:blip r:embed="rId3">
            <a:alphaModFix/>
          </a:blip>
          <a:srcRect b="21087" l="5393" r="85193" t="60262"/>
          <a:stretch/>
        </p:blipFill>
        <p:spPr>
          <a:xfrm>
            <a:off x="3730448" y="2523500"/>
            <a:ext cx="276375" cy="2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1" name="Google Shape;3221;p293"/>
          <p:cNvPicPr preferRelativeResize="0"/>
          <p:nvPr/>
        </p:nvPicPr>
        <p:blipFill rotWithShape="1">
          <a:blip r:embed="rId3">
            <a:alphaModFix/>
          </a:blip>
          <a:srcRect b="23842" l="21623" r="68963" t="61091"/>
          <a:stretch/>
        </p:blipFill>
        <p:spPr>
          <a:xfrm>
            <a:off x="3715016" y="2862592"/>
            <a:ext cx="276375" cy="2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2" name="Google Shape;3222;p293"/>
          <p:cNvPicPr preferRelativeResize="0"/>
          <p:nvPr/>
        </p:nvPicPr>
        <p:blipFill rotWithShape="1">
          <a:blip r:embed="rId3">
            <a:alphaModFix/>
          </a:blip>
          <a:srcRect b="24739" l="37332" r="50743" t="62710"/>
          <a:stretch/>
        </p:blipFill>
        <p:spPr>
          <a:xfrm>
            <a:off x="3678143" y="3188129"/>
            <a:ext cx="35010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3" name="Google Shape;3223;p293"/>
          <p:cNvPicPr preferRelativeResize="0"/>
          <p:nvPr/>
        </p:nvPicPr>
        <p:blipFill rotWithShape="1">
          <a:blip r:embed="rId3">
            <a:alphaModFix/>
          </a:blip>
          <a:srcRect b="15730" l="2626" r="2217" t="4294"/>
          <a:stretch/>
        </p:blipFill>
        <p:spPr>
          <a:xfrm>
            <a:off x="3711710" y="1351773"/>
            <a:ext cx="1872250" cy="82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80000" dist="57150">
              <a:srgbClr val="B7B7B7">
                <a:alpha val="52999"/>
              </a:srgbClr>
            </a:outerShdw>
          </a:effectLst>
        </p:spPr>
      </p:pic>
      <p:sp>
        <p:nvSpPr>
          <p:cNvPr id="3224" name="Google Shape;3224;p293"/>
          <p:cNvSpPr txBox="1"/>
          <p:nvPr/>
        </p:nvSpPr>
        <p:spPr>
          <a:xfrm>
            <a:off x="4104450" y="2478992"/>
            <a:ext cx="4463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latin typeface="Montserrat"/>
                <a:ea typeface="Montserrat"/>
                <a:cs typeface="Montserrat"/>
                <a:sym typeface="Montserrat"/>
              </a:rPr>
              <a:t>Tickets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sem nenhuma interação ou atribuição.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5" name="Google Shape;3225;p293"/>
          <p:cNvSpPr txBox="1"/>
          <p:nvPr/>
        </p:nvSpPr>
        <p:spPr>
          <a:xfrm>
            <a:off x="4103653" y="2805875"/>
            <a:ext cx="5668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latin typeface="Montserrat"/>
                <a:ea typeface="Montserrat"/>
                <a:cs typeface="Montserrat"/>
                <a:sym typeface="Montserrat"/>
              </a:rPr>
              <a:t>Tickets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que já tiveram alguma interação e estão aguardando retorno.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6" name="Google Shape;3226;p293"/>
          <p:cNvSpPr txBox="1"/>
          <p:nvPr/>
        </p:nvSpPr>
        <p:spPr>
          <a:xfrm>
            <a:off x="4101570" y="3115675"/>
            <a:ext cx="7282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latin typeface="Montserrat"/>
                <a:ea typeface="Montserrat"/>
                <a:cs typeface="Montserrat"/>
                <a:sym typeface="Montserrat"/>
              </a:rPr>
              <a:t>Tickets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que já tiveram alguma interação e não estão aguardando retorno.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7" name="Google Shape;3227;p293"/>
          <p:cNvSpPr txBox="1"/>
          <p:nvPr>
            <p:ph type="title"/>
          </p:nvPr>
        </p:nvSpPr>
        <p:spPr>
          <a:xfrm>
            <a:off x="569944" y="444106"/>
            <a:ext cx="80388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Como fundir tickets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294"/>
          <p:cNvSpPr txBox="1"/>
          <p:nvPr/>
        </p:nvSpPr>
        <p:spPr>
          <a:xfrm>
            <a:off x="536425" y="607025"/>
            <a:ext cx="77994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Clique no nome do cliente e aparecerá a seguinte tela. Selecione o </a:t>
            </a:r>
            <a:r>
              <a:rPr i="1" lang="pt-BR" sz="1000">
                <a:latin typeface="Montserrat"/>
                <a:ea typeface="Montserrat"/>
                <a:cs typeface="Montserrat"/>
                <a:sym typeface="Montserrat"/>
              </a:rPr>
              <a:t>ticket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mais novo, depois clique em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Editar ticket &gt; Fundir um ticket.</a:t>
            </a:r>
            <a:b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i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Selecione o </a:t>
            </a:r>
            <a:r>
              <a:rPr i="1" lang="pt-BR" sz="1000">
                <a:latin typeface="Montserrat"/>
                <a:ea typeface="Montserrat"/>
                <a:cs typeface="Montserrat"/>
                <a:sym typeface="Montserrat"/>
              </a:rPr>
              <a:t>ticket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que deseja fundir e depois clique em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Fundir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Tire as caixas de seleção para que o cliente não receba a notificação da ação que estamos fazendo e depois clique em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Confirmar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Fundir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Importante lembrar: se forem usuários diferentes, manteremos os tickets abertos e atualizando os dois usuários sobre o problema.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3" name="Google Shape;3233;p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386" y="2186875"/>
            <a:ext cx="2924690" cy="262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57150">
              <a:srgbClr val="434343">
                <a:alpha val="27000"/>
              </a:srgbClr>
            </a:outerShdw>
          </a:effectLst>
        </p:spPr>
      </p:pic>
      <p:pic>
        <p:nvPicPr>
          <p:cNvPr id="3234" name="Google Shape;3234;p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550" y="2186865"/>
            <a:ext cx="2924700" cy="26272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76200">
              <a:srgbClr val="666666">
                <a:alpha val="46000"/>
              </a:srgbClr>
            </a:outerShdw>
          </a:effectLst>
        </p:spPr>
      </p:pic>
      <p:sp>
        <p:nvSpPr>
          <p:cNvPr id="3235" name="Google Shape;3235;p294"/>
          <p:cNvSpPr/>
          <p:nvPr/>
        </p:nvSpPr>
        <p:spPr>
          <a:xfrm>
            <a:off x="1221925" y="2250625"/>
            <a:ext cx="216000" cy="21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-81805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294"/>
          <p:cNvSpPr txBox="1"/>
          <p:nvPr/>
        </p:nvSpPr>
        <p:spPr>
          <a:xfrm>
            <a:off x="1221925" y="2186875"/>
            <a:ext cx="2454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7" name="Google Shape;3237;p294"/>
          <p:cNvSpPr/>
          <p:nvPr/>
        </p:nvSpPr>
        <p:spPr>
          <a:xfrm>
            <a:off x="4941800" y="2250625"/>
            <a:ext cx="216000" cy="21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-81805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294"/>
          <p:cNvSpPr txBox="1"/>
          <p:nvPr/>
        </p:nvSpPr>
        <p:spPr>
          <a:xfrm>
            <a:off x="4912400" y="2186875"/>
            <a:ext cx="2454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9" name="Google Shape;3239;p294"/>
          <p:cNvSpPr txBox="1"/>
          <p:nvPr>
            <p:ph type="title"/>
          </p:nvPr>
        </p:nvSpPr>
        <p:spPr>
          <a:xfrm>
            <a:off x="569944" y="338906"/>
            <a:ext cx="80388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Vamos para o passo a passo?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295"/>
          <p:cNvSpPr txBox="1"/>
          <p:nvPr>
            <p:ph type="title"/>
          </p:nvPr>
        </p:nvSpPr>
        <p:spPr>
          <a:xfrm>
            <a:off x="358975" y="895275"/>
            <a:ext cx="84255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/>
              <a:t>Tratativas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296"/>
          <p:cNvSpPr/>
          <p:nvPr/>
        </p:nvSpPr>
        <p:spPr>
          <a:xfrm>
            <a:off x="358500" y="1177750"/>
            <a:ext cx="4126500" cy="3874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1" name="Google Shape;3251;p296"/>
          <p:cNvSpPr/>
          <p:nvPr/>
        </p:nvSpPr>
        <p:spPr>
          <a:xfrm>
            <a:off x="4659025" y="1182340"/>
            <a:ext cx="4126500" cy="3874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2" name="Google Shape;3252;p296"/>
          <p:cNvSpPr txBox="1"/>
          <p:nvPr/>
        </p:nvSpPr>
        <p:spPr>
          <a:xfrm>
            <a:off x="628475" y="1760000"/>
            <a:ext cx="36615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Consultar no Zendesk se já existe uma acareação em andamento.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Coletar dados necessários do pacote no WMS, como: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1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 da página do ID do pacote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1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trata-se de entrega por Leve ou não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1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de rastreio, 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1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 da rota do entregador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1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Nome do Embarcador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Fazer o processo de abertura de acareação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com a macro: 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Acareação Válida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N2 - Nacionais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espera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3" name="Google Shape;3253;p296"/>
          <p:cNvSpPr/>
          <p:nvPr/>
        </p:nvSpPr>
        <p:spPr>
          <a:xfrm>
            <a:off x="360300" y="583350"/>
            <a:ext cx="842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informa que o pacote está entregue, mas o recebedor diz que não recebeu.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esses casos temos uma automação que abre essas acareações de forma automática, porém em alguns casos precisaremos abrir de forma manual.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4" name="Google Shape;3254;p29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55" name="Google Shape;3255;p29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Acareação válida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6" name="Google Shape;3256;p296"/>
          <p:cNvSpPr/>
          <p:nvPr/>
        </p:nvSpPr>
        <p:spPr>
          <a:xfrm>
            <a:off x="643850" y="1333500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7" name="Google Shape;3257;p296"/>
          <p:cNvSpPr/>
          <p:nvPr/>
        </p:nvSpPr>
        <p:spPr>
          <a:xfrm>
            <a:off x="4840150" y="13600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Google Shape;3258;p296"/>
          <p:cNvSpPr txBox="1"/>
          <p:nvPr/>
        </p:nvSpPr>
        <p:spPr>
          <a:xfrm>
            <a:off x="4891525" y="1722675"/>
            <a:ext cx="3661500" cy="2784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Fazer o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do retorno da acareação (deve acontecer em até 3 dias úteis)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de acordo com o retorno da acareação, utilizando a macro adequada: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&gt; Resposta &gt; Acareação Retorno positivo &gt; Pacote entregue</a:t>
            </a:r>
            <a:b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&gt; Resposta &gt; Reclamação &gt; Acareação Retorno positivo &gt; Pacote reenviado</a:t>
            </a: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&gt; Resposta &gt; Reclamação &gt;Acareação Retorno positivo &gt; Tratativa WMS</a:t>
            </a: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Acareação &gt; Retorno negativo - Pacote já extraviado em sistema</a:t>
            </a: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Acareação &gt; Retorno positivo - Envio do protocolo para validação</a:t>
            </a:r>
            <a:endParaRPr/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Acareação &gt; DNR fechada - Confirmação de recebimento via Mensagem</a:t>
            </a: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a acareação não for respondida dentro do prazo, solicitar o extravio do pacote e sinalizar o embarcador com a macro: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&gt; Resposta &gt; Reclamação &gt; Acareação Retorno negativo &gt; Pacote extraviado</a:t>
            </a: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297"/>
          <p:cNvSpPr/>
          <p:nvPr/>
        </p:nvSpPr>
        <p:spPr>
          <a:xfrm>
            <a:off x="359150" y="1075825"/>
            <a:ext cx="4126500" cy="3600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5" name="Google Shape;3265;p297"/>
          <p:cNvSpPr/>
          <p:nvPr/>
        </p:nvSpPr>
        <p:spPr>
          <a:xfrm>
            <a:off x="4659500" y="1075825"/>
            <a:ext cx="4126500" cy="3600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6" name="Google Shape;3266;p297"/>
          <p:cNvSpPr txBox="1"/>
          <p:nvPr/>
        </p:nvSpPr>
        <p:spPr>
          <a:xfrm>
            <a:off x="591400" y="1765375"/>
            <a:ext cx="3398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no WMS qual o status do pacote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no campo “Tentativas de envio” na tentativa que consta como “Entregue” qual foi a data da entrega.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7" name="Google Shape;3267;p297"/>
          <p:cNvSpPr/>
          <p:nvPr/>
        </p:nvSpPr>
        <p:spPr>
          <a:xfrm>
            <a:off x="360300" y="605050"/>
            <a:ext cx="842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envia uma solicitação de acareação que está fora do prazo ou o status do pacote não é de entregue.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29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69" name="Google Shape;3269;p297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Acareação inválida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0" name="Google Shape;3270;p297"/>
          <p:cNvSpPr/>
          <p:nvPr/>
        </p:nvSpPr>
        <p:spPr>
          <a:xfrm>
            <a:off x="643850" y="1333500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1" name="Google Shape;3271;p297"/>
          <p:cNvPicPr preferRelativeResize="0"/>
          <p:nvPr/>
        </p:nvPicPr>
        <p:blipFill rotWithShape="1">
          <a:blip r:embed="rId3">
            <a:alphaModFix/>
          </a:blip>
          <a:srcRect b="0" l="3393" r="5114" t="0"/>
          <a:stretch/>
        </p:blipFill>
        <p:spPr>
          <a:xfrm>
            <a:off x="1403400" y="3292900"/>
            <a:ext cx="1598100" cy="1195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272" name="Google Shape;3272;p297"/>
          <p:cNvSpPr txBox="1"/>
          <p:nvPr/>
        </p:nvSpPr>
        <p:spPr>
          <a:xfrm>
            <a:off x="4794925" y="1333500"/>
            <a:ext cx="3734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prazo máximo para solicitar uma acareação de um pacote é de 30 dias corridos a partir da data de entrega.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já tenha passado desse prazo sinalizar o embarcador com a macro: 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Embarcador&gt;Resposta&gt;Reclamação Acareação&gt;Prazo Expirado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3" name="Google Shape;3273;p297"/>
          <p:cNvPicPr preferRelativeResize="0"/>
          <p:nvPr/>
        </p:nvPicPr>
        <p:blipFill rotWithShape="1">
          <a:blip r:embed="rId4">
            <a:alphaModFix/>
          </a:blip>
          <a:srcRect b="0" l="4651" r="0" t="0"/>
          <a:stretch/>
        </p:blipFill>
        <p:spPr>
          <a:xfrm>
            <a:off x="1606675" y="1998675"/>
            <a:ext cx="1191561" cy="573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274" name="Google Shape;3274;p297"/>
          <p:cNvSpPr/>
          <p:nvPr/>
        </p:nvSpPr>
        <p:spPr>
          <a:xfrm>
            <a:off x="4875100" y="31953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297"/>
          <p:cNvSpPr txBox="1"/>
          <p:nvPr/>
        </p:nvSpPr>
        <p:spPr>
          <a:xfrm>
            <a:off x="4699600" y="3633975"/>
            <a:ext cx="3734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 atuação nessa tratativa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98"/>
          <p:cNvSpPr/>
          <p:nvPr/>
        </p:nvSpPr>
        <p:spPr>
          <a:xfrm>
            <a:off x="1927725" y="1023925"/>
            <a:ext cx="4126500" cy="3600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2" name="Google Shape;3282;p298"/>
          <p:cNvSpPr/>
          <p:nvPr/>
        </p:nvSpPr>
        <p:spPr>
          <a:xfrm>
            <a:off x="360300" y="605050"/>
            <a:ext cx="842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cliente confirma o recebimento do pacote via SMS ou WhatsApp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3" name="Google Shape;3283;p29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84" name="Google Shape;3284;p29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Confirmação de entrega via Mensagem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5" name="Google Shape;3285;p298"/>
          <p:cNvSpPr txBox="1"/>
          <p:nvPr/>
        </p:nvSpPr>
        <p:spPr>
          <a:xfrm>
            <a:off x="2063150" y="1281600"/>
            <a:ext cx="3734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Consultar o ticket da acareação se a confirmação consta na observação interna (a mensagem pode variar, o cliente tem opção de escrever);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o embarcador sobre a confirmação via mensagem usando a macro: 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Acareação &gt; DNR fechada - Confirmação de recebimento via Mensagem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cliente retorne após a resolução do caso, analise se há evidências enviadas pelo embarcador e consulte a supervisão para entender se pode seguir com alguma exceção ao caso.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6" name="Google Shape;3286;p298"/>
          <p:cNvSpPr/>
          <p:nvPr/>
        </p:nvSpPr>
        <p:spPr>
          <a:xfrm>
            <a:off x="1967825" y="10239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7" name="Google Shape;3287;p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925" y="1955799"/>
            <a:ext cx="3734100" cy="3953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55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>
                <a:solidFill>
                  <a:schemeClr val="lt1"/>
                </a:solidFill>
              </a:rPr>
              <a:t>Modelo de atendimento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299"/>
          <p:cNvSpPr/>
          <p:nvPr/>
        </p:nvSpPr>
        <p:spPr>
          <a:xfrm>
            <a:off x="358500" y="1177750"/>
            <a:ext cx="4126500" cy="3874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4" name="Google Shape;3294;p299"/>
          <p:cNvSpPr/>
          <p:nvPr/>
        </p:nvSpPr>
        <p:spPr>
          <a:xfrm>
            <a:off x="4659025" y="1182340"/>
            <a:ext cx="4126500" cy="3874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5" name="Google Shape;3295;p299"/>
          <p:cNvSpPr txBox="1"/>
          <p:nvPr/>
        </p:nvSpPr>
        <p:spPr>
          <a:xfrm>
            <a:off x="628475" y="1760000"/>
            <a:ext cx="36615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embarcador </a:t>
            </a: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não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tenha encaminhado todas as informações dos pacote, solicitar esses dados através da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Inversão de pacotes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N2 - Nacionais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Pendente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todos os dados</a:t>
            </a: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já foram enviados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preencher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processo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inversão de pacotes com os dados dos pacotes invertidos.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com a macro: 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Ajuda para outra área &gt; Primeira resposta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N2 - Nacionais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espera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6" name="Google Shape;3296;p299"/>
          <p:cNvSpPr/>
          <p:nvPr/>
        </p:nvSpPr>
        <p:spPr>
          <a:xfrm>
            <a:off x="360300" y="583350"/>
            <a:ext cx="842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informa que o recebedor recebeu o pacote de outra pessoa.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7" name="Google Shape;3297;p29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98" name="Google Shape;3298;p299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Inversão de pacotes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9" name="Google Shape;3299;p299"/>
          <p:cNvSpPr/>
          <p:nvPr/>
        </p:nvSpPr>
        <p:spPr>
          <a:xfrm>
            <a:off x="643850" y="1333500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0" name="Google Shape;3300;p299"/>
          <p:cNvSpPr/>
          <p:nvPr/>
        </p:nvSpPr>
        <p:spPr>
          <a:xfrm>
            <a:off x="4840150" y="13600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1" name="Google Shape;3301;p299"/>
          <p:cNvSpPr txBox="1"/>
          <p:nvPr/>
        </p:nvSpPr>
        <p:spPr>
          <a:xfrm>
            <a:off x="4892750" y="1717675"/>
            <a:ext cx="36615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Fazer o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do retorno da inversão (deve acontecer em até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dias úteis)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Retorno positivo:</a:t>
            </a:r>
            <a:endParaRPr b="1" i="0" sz="9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1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os pacotes foram resgatados e o reenvio será realizado em até 24h. 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1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Enviar em anexo o protocolo de acareação assinado pelo recebedor, confirmando a entrega do pacote.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Retorno negativo:</a:t>
            </a:r>
            <a:endParaRPr b="1" i="0" sz="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1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ao embarcador que os pacotes não foram localizados, portanto, seguiremos com o extravio e ressarcimento dos valores.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1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Solicitar o extravio do pacote.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300"/>
          <p:cNvSpPr/>
          <p:nvPr/>
        </p:nvSpPr>
        <p:spPr>
          <a:xfrm>
            <a:off x="360300" y="643513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nos informa que o pacote ainda não foi entregue, porém, está dentro do nosso prazo de envio/reenvio (data de promessa)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8" name="Google Shape;3308;p300"/>
          <p:cNvSpPr/>
          <p:nvPr/>
        </p:nvSpPr>
        <p:spPr>
          <a:xfrm>
            <a:off x="360300" y="1196400"/>
            <a:ext cx="4126500" cy="3766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9" name="Google Shape;3309;p300"/>
          <p:cNvSpPr/>
          <p:nvPr/>
        </p:nvSpPr>
        <p:spPr>
          <a:xfrm>
            <a:off x="4659500" y="1196400"/>
            <a:ext cx="4126500" cy="3766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não está entregue: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no WMS a data de promessa do pacote.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estiver dentro da data combinada, repasse a informação ao embarcador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em processo de expedição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0" name="Google Shape;3310;p300"/>
          <p:cNvSpPr txBox="1"/>
          <p:nvPr/>
        </p:nvSpPr>
        <p:spPr>
          <a:xfrm>
            <a:off x="582150" y="1706725"/>
            <a:ext cx="3682800" cy="25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no WMS, o status do pacote e seguir com a tratativa adequada.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Entregue: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o embarcador que o pacote já consta como entregue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entregue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Aguardando tratativa: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o pacote não está entrando em novas tentativas de entrega, pois aguarda uma tratativa ser feita por ele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Solicitação de reenvio (Aguardando tratativa)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1" name="Google Shape;3311;p30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12" name="Google Shape;3312;p30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Ajuda com pacote </a:t>
            </a:r>
            <a:r>
              <a:rPr lang="pt-BR">
                <a:solidFill>
                  <a:schemeClr val="dk1"/>
                </a:solidFill>
              </a:rPr>
              <a:t>atrasado</a:t>
            </a:r>
            <a:r>
              <a:rPr lang="pt-BR">
                <a:solidFill>
                  <a:schemeClr val="dk1"/>
                </a:solidFill>
              </a:rPr>
              <a:t> - dentro da data de promessa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3" name="Google Shape;3313;p300"/>
          <p:cNvSpPr/>
          <p:nvPr/>
        </p:nvSpPr>
        <p:spPr>
          <a:xfrm>
            <a:off x="582150" y="13407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4" name="Google Shape;3314;p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1985" y="2043700"/>
            <a:ext cx="2185890" cy="61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315" name="Google Shape;3315;p300"/>
          <p:cNvSpPr/>
          <p:nvPr/>
        </p:nvSpPr>
        <p:spPr>
          <a:xfrm>
            <a:off x="4973475" y="3875750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300"/>
          <p:cNvSpPr txBox="1"/>
          <p:nvPr/>
        </p:nvSpPr>
        <p:spPr>
          <a:xfrm>
            <a:off x="4943925" y="4338850"/>
            <a:ext cx="3734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 atuação nessa tratativa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301"/>
          <p:cNvSpPr/>
          <p:nvPr/>
        </p:nvSpPr>
        <p:spPr>
          <a:xfrm>
            <a:off x="360300" y="626725"/>
            <a:ext cx="8423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informa que o pacote ainda não foi enviado/reenviado e ele está com o prazo estourado (fora da data de promessa).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3" name="Google Shape;3323;p301"/>
          <p:cNvSpPr/>
          <p:nvPr/>
        </p:nvSpPr>
        <p:spPr>
          <a:xfrm>
            <a:off x="360300" y="11202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4" name="Google Shape;3324;p301"/>
          <p:cNvSpPr/>
          <p:nvPr/>
        </p:nvSpPr>
        <p:spPr>
          <a:xfrm>
            <a:off x="4659500" y="11202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5" name="Google Shape;3325;p301"/>
          <p:cNvSpPr txBox="1"/>
          <p:nvPr/>
        </p:nvSpPr>
        <p:spPr>
          <a:xfrm>
            <a:off x="582150" y="1594524"/>
            <a:ext cx="3751200" cy="306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no WMS, o status do pacote e seguir com a tratativa adequada: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Aguardando reenvio: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Com movimentação:</a:t>
            </a:r>
            <a:endParaRPr b="1" i="0" sz="9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o Embarcador que o pacote entrará em uma nova tentativa de entrega dentro das próximas 24hs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Pacote fora do prazo de envio/reenvio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/>
          </a:p>
          <a:p>
            <a:pPr indent="0" lvl="1" marL="6286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Sem movimentação h</a:t>
            </a:r>
            <a:r>
              <a:rPr b="1" lang="pt-BR" sz="9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á</a:t>
            </a: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mais de 48h :</a:t>
            </a:r>
            <a:endParaRPr b="1" i="0" sz="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BDP para o último local de evidência solicitando o reenvio do pacote.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sobre a BDP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Pacote não está extraviado - Reenvio fora do prazo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N2 - Nacionais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espera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6" name="Google Shape;3326;p30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27" name="Google Shape;3327;p30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Ajuda com </a:t>
            </a:r>
            <a:r>
              <a:rPr lang="pt-BR">
                <a:solidFill>
                  <a:schemeClr val="dk1"/>
                </a:solidFill>
              </a:rPr>
              <a:t>pacote</a:t>
            </a:r>
            <a:r>
              <a:rPr lang="pt-BR">
                <a:solidFill>
                  <a:schemeClr val="dk1"/>
                </a:solidFill>
              </a:rPr>
              <a:t> atrasado - fora da data de promessa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8" name="Google Shape;3328;p301"/>
          <p:cNvSpPr/>
          <p:nvPr/>
        </p:nvSpPr>
        <p:spPr>
          <a:xfrm>
            <a:off x="582150" y="11883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9" name="Google Shape;3329;p301"/>
          <p:cNvSpPr txBox="1"/>
          <p:nvPr/>
        </p:nvSpPr>
        <p:spPr>
          <a:xfrm>
            <a:off x="4847150" y="1287300"/>
            <a:ext cx="37512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sem movimentação: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Sem BDP aberta:</a:t>
            </a:r>
            <a:endParaRPr b="1" i="0" sz="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BDP para o local de última evidência do pacote.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sobre a BDP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não está extraviado - Reenvio fora do prazo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N2 - Nacionais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espera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Com BDP aberta:</a:t>
            </a:r>
            <a:endParaRPr b="1" i="0" sz="9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Registrar na observação interna o número da BDP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N2 - Nacionais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espera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extraviado: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o Embarcador que o pacote consta como extraviado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Pacote Extraviado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p302"/>
          <p:cNvSpPr/>
          <p:nvPr/>
        </p:nvSpPr>
        <p:spPr>
          <a:xfrm>
            <a:off x="360300" y="11202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6" name="Google Shape;3336;p302"/>
          <p:cNvSpPr/>
          <p:nvPr/>
        </p:nvSpPr>
        <p:spPr>
          <a:xfrm>
            <a:off x="4659500" y="11202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7" name="Google Shape;3337;p302"/>
          <p:cNvSpPr txBox="1"/>
          <p:nvPr/>
        </p:nvSpPr>
        <p:spPr>
          <a:xfrm>
            <a:off x="582150" y="1594525"/>
            <a:ext cx="37512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Fazer o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da BDP (o retorno deve acontecer em até 3 dias úteis) para posicionar o embarcador: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Retorno dentro do prazo:</a:t>
            </a:r>
            <a:endParaRPr b="1" i="0" sz="9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sem movimentação/não localizado: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no WMS a última data de movimentação do pacote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não houve retorno positivo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Embarcador &gt; Resposta &gt; Regra 30 dias sem movimentação do pacote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b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em expedição: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o pacote entrará para uma nova tentativa de entrega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em processo de expedição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8" name="Google Shape;3338;p30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39" name="Google Shape;3339;p30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Ajuda com pacote </a:t>
            </a:r>
            <a:r>
              <a:rPr lang="pt-BR">
                <a:solidFill>
                  <a:schemeClr val="dk1"/>
                </a:solidFill>
              </a:rPr>
              <a:t>atrasado</a:t>
            </a:r>
            <a:r>
              <a:rPr lang="pt-BR">
                <a:solidFill>
                  <a:schemeClr val="dk1"/>
                </a:solidFill>
              </a:rPr>
              <a:t> - fora da data de promessa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0" name="Google Shape;3340;p302"/>
          <p:cNvSpPr/>
          <p:nvPr/>
        </p:nvSpPr>
        <p:spPr>
          <a:xfrm>
            <a:off x="582150" y="11883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Google Shape;3341;p302"/>
          <p:cNvSpPr txBox="1"/>
          <p:nvPr/>
        </p:nvSpPr>
        <p:spPr>
          <a:xfrm>
            <a:off x="4847150" y="1515900"/>
            <a:ext cx="37512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Retorno fora do prazo:</a:t>
            </a:r>
            <a:b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Conferir a última data de movimentação e se passou os 30 dias , abrir uma solicitação de extravio do pacote e fazer o acompanhamento do extravio.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 pacote constar com o status de extraviado, sinalizar o Embarcador que o pacote foi extraviado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Pacote Extraviado</a:t>
            </a:r>
            <a:endParaRPr/>
          </a:p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o pacote ainda estiver dentro da regra de 30 dias para declarar o extravio, enviar a macro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&gt; Resposta &gt; Regra 30 dias sem movimentação do pacote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303"/>
          <p:cNvSpPr/>
          <p:nvPr/>
        </p:nvSpPr>
        <p:spPr>
          <a:xfrm>
            <a:off x="360300" y="626725"/>
            <a:ext cx="8423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informa que o pacote ainda não foi enviado/reenviado e ele está com o prazo estourado (fora da data de promessa).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8" name="Google Shape;3348;p303"/>
          <p:cNvSpPr/>
          <p:nvPr/>
        </p:nvSpPr>
        <p:spPr>
          <a:xfrm>
            <a:off x="359150" y="8614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9" name="Google Shape;3349;p303"/>
          <p:cNvSpPr/>
          <p:nvPr/>
        </p:nvSpPr>
        <p:spPr>
          <a:xfrm>
            <a:off x="4658350" y="8614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0" name="Google Shape;3350;p303"/>
          <p:cNvSpPr txBox="1"/>
          <p:nvPr/>
        </p:nvSpPr>
        <p:spPr>
          <a:xfrm>
            <a:off x="581000" y="1335724"/>
            <a:ext cx="37512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280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Montserrat"/>
              <a:buChar char="●"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foi incluída uma observação interna no ticket do cliente com as informações da regra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Char char="●"/>
            </a:pPr>
            <a:r>
              <a:rPr b="1" i="0" lang="pt-BR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Com movimentação:</a:t>
            </a:r>
            <a:endParaRPr b="1" i="0" sz="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ticket tenha rompido o prazo de entrega já acompanharemos o caso;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BDP (mesmo com movimentação recente);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o pacote já rompeu data de promessa + 25 dias corridos;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rompeu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Abrir a solicitação de extravio;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não rompeu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Enviar a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Acompanhamento do pacote SMB - regra de extravio;</a:t>
            </a:r>
            <a:b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espera &gt;  Atribuir para N2.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1" name="Google Shape;3351;p30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52" name="Google Shape;3352;p30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Ajuda com pacote </a:t>
            </a:r>
            <a:r>
              <a:rPr lang="pt-BR">
                <a:solidFill>
                  <a:schemeClr val="dk1"/>
                </a:solidFill>
              </a:rPr>
              <a:t>atrasado</a:t>
            </a:r>
            <a:r>
              <a:rPr lang="pt-BR">
                <a:solidFill>
                  <a:schemeClr val="dk1"/>
                </a:solidFill>
              </a:rPr>
              <a:t> - fora da data de promessa (SMB)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3" name="Google Shape;3353;p303"/>
          <p:cNvSpPr/>
          <p:nvPr/>
        </p:nvSpPr>
        <p:spPr>
          <a:xfrm>
            <a:off x="581000" y="9295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4" name="Google Shape;3354;p303"/>
          <p:cNvSpPr txBox="1"/>
          <p:nvPr/>
        </p:nvSpPr>
        <p:spPr>
          <a:xfrm>
            <a:off x="4846000" y="1730875"/>
            <a:ext cx="3751200" cy="2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Montserrat"/>
              <a:buChar char="●"/>
            </a:pPr>
            <a: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Sem movimentação há mais de 48h :</a:t>
            </a:r>
            <a:b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BDP para o último local de evidência solicitando o reenvio do pacote;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o pacote já rompeu data de promessa + 15 dias sem bipe;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rompeu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Abrir a solicitação de extravio;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não rompeu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Enviar a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Acompanhamento do pacote SMB - regra de extravio;</a:t>
            </a:r>
            <a:b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espera &gt;  Atribuir para N2.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p304"/>
          <p:cNvSpPr/>
          <p:nvPr/>
        </p:nvSpPr>
        <p:spPr>
          <a:xfrm>
            <a:off x="360300" y="626725"/>
            <a:ext cx="8423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informa que o pacote ainda não foi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devolvido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ele está com o prazo estourado (fora da data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prevista para devolução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1" name="Google Shape;3361;p304"/>
          <p:cNvSpPr/>
          <p:nvPr/>
        </p:nvSpPr>
        <p:spPr>
          <a:xfrm>
            <a:off x="359150" y="8614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2" name="Google Shape;3362;p304"/>
          <p:cNvSpPr/>
          <p:nvPr/>
        </p:nvSpPr>
        <p:spPr>
          <a:xfrm>
            <a:off x="4658350" y="8614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3" name="Google Shape;3363;p304"/>
          <p:cNvSpPr txBox="1"/>
          <p:nvPr/>
        </p:nvSpPr>
        <p:spPr>
          <a:xfrm>
            <a:off x="581000" y="1335724"/>
            <a:ext cx="37512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280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Montserrat"/>
              <a:buChar char="●"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foi incluída uma observação interna no ticket do cliente com as informações da regra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Char char="●"/>
            </a:pPr>
            <a:r>
              <a:rPr b="1" i="0" lang="pt-BR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Com movimentação:</a:t>
            </a:r>
            <a:endParaRPr b="1" i="0" sz="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ticket tenha rompido o prazo de devolução (20 dias) já acompanharemos o caso;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BDP solicitando devolução (mesmo com movimentação recente);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o pacote já rompeu o prazo de devolução + 25 dias corridos;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rompeu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Abrir a solicitação de extravio;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não rompeu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Enviar a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Acompanhamento do pacote SMB - regra de extravio;</a:t>
            </a:r>
            <a:b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espera &gt;  Atribuir para N2.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4" name="Google Shape;3364;p30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65" name="Google Shape;3365;p304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Ajuda com pacote atrasado - </a:t>
            </a:r>
            <a:r>
              <a:rPr lang="pt-BR">
                <a:solidFill>
                  <a:schemeClr val="dk1"/>
                </a:solidFill>
              </a:rPr>
              <a:t>fora</a:t>
            </a:r>
            <a:r>
              <a:rPr lang="pt-BR">
                <a:solidFill>
                  <a:schemeClr val="dk1"/>
                </a:solidFill>
              </a:rPr>
              <a:t> do prazo de devolução (SMB)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6" name="Google Shape;3366;p304"/>
          <p:cNvSpPr/>
          <p:nvPr/>
        </p:nvSpPr>
        <p:spPr>
          <a:xfrm>
            <a:off x="581000" y="9295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304"/>
          <p:cNvSpPr txBox="1"/>
          <p:nvPr/>
        </p:nvSpPr>
        <p:spPr>
          <a:xfrm>
            <a:off x="4846000" y="1730875"/>
            <a:ext cx="3751200" cy="2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Montserrat"/>
              <a:buChar char="●"/>
            </a:pPr>
            <a: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Sem movimentação há mais de 48h :</a:t>
            </a:r>
            <a:b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BDP para o último local de evidência solicitando o devolução do pacote;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o pacote já rompeu o prazo de devolução + 15 dias sem bipe;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rompeu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Abrir a solicitação de extravio;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não rompeu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Enviar a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Acompanhamento do pacote SMB - regra de extravio;</a:t>
            </a:r>
            <a:b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espera &gt;  Atribuir para N2.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305"/>
          <p:cNvSpPr/>
          <p:nvPr/>
        </p:nvSpPr>
        <p:spPr>
          <a:xfrm>
            <a:off x="360300" y="11202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4" name="Google Shape;3374;p305"/>
          <p:cNvSpPr/>
          <p:nvPr/>
        </p:nvSpPr>
        <p:spPr>
          <a:xfrm>
            <a:off x="4659500" y="1120200"/>
            <a:ext cx="4126500" cy="23280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5" name="Google Shape;3375;p305"/>
          <p:cNvSpPr txBox="1"/>
          <p:nvPr/>
        </p:nvSpPr>
        <p:spPr>
          <a:xfrm>
            <a:off x="582150" y="1594525"/>
            <a:ext cx="37512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280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800"/>
              <a:buFont typeface="Montserrat"/>
              <a:buChar char="●"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Fazer o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da BDP e do prazo final de extravio do pacote. Não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necessário enviar mensagem ao embarcador em cada retorno do ticket, somente se já tiver algum status finalizador ou prazo rompido: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800"/>
              <a:buFont typeface="Montserrat"/>
              <a:buChar char="●"/>
            </a:pPr>
            <a:r>
              <a:rPr b="1" lang="pt-BR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Pacote com movimentação recente:</a:t>
            </a:r>
            <a:br>
              <a:rPr b="1" i="0" lang="pt-BR" sz="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no WMS se a última data de movimentação do pacote excede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data da promessa + 25 dias corridos;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já há BDP para o último local de evidência;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já há solicitação de extravio e se já foi respondida;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Enviar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Extraviado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r>
              <a:rPr b="1" lang="pt-BR" sz="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6" name="Google Shape;3376;p30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77" name="Google Shape;3377;p305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Ajuda com pacote atrasado - fora da </a:t>
            </a:r>
            <a:r>
              <a:rPr lang="pt-BR">
                <a:solidFill>
                  <a:schemeClr val="dk1"/>
                </a:solidFill>
              </a:rPr>
              <a:t>data</a:t>
            </a:r>
            <a:r>
              <a:rPr lang="pt-BR">
                <a:solidFill>
                  <a:schemeClr val="dk1"/>
                </a:solidFill>
              </a:rPr>
              <a:t> de promessa (SMB)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8" name="Google Shape;3378;p305"/>
          <p:cNvSpPr/>
          <p:nvPr/>
        </p:nvSpPr>
        <p:spPr>
          <a:xfrm>
            <a:off x="582150" y="11883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9" name="Google Shape;3379;p305"/>
          <p:cNvSpPr txBox="1"/>
          <p:nvPr/>
        </p:nvSpPr>
        <p:spPr>
          <a:xfrm>
            <a:off x="4847150" y="1515900"/>
            <a:ext cx="3751200" cy="1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14"/>
              </a:buClr>
              <a:buSzPts val="800"/>
              <a:buFont typeface="Montserrat"/>
              <a:buChar char="●"/>
            </a:pPr>
            <a: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Pacote sem movimentação recente</a:t>
            </a:r>
            <a:r>
              <a:rPr b="1" i="0" lang="pt-BR" sz="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b="1" lang="pt-BR" sz="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no WMS se a última data de movimentação do pacote excede a data da promessa + 15 dias corridos;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já há BDP para o último local de evidência;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já há solicitação de extravio e se já foi respondida;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Enviar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Extraviado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0" name="Google Shape;3380;p305"/>
          <p:cNvSpPr/>
          <p:nvPr/>
        </p:nvSpPr>
        <p:spPr>
          <a:xfrm>
            <a:off x="4659500" y="3598825"/>
            <a:ext cx="4126500" cy="1320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Montserrat"/>
              <a:buChar char="●"/>
            </a:pPr>
            <a:r>
              <a:rPr b="1" lang="pt-BR" sz="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Se o cliente fizer algum questionamento antes do prazo ter finalizado:</a:t>
            </a:r>
            <a:endParaRPr b="1" sz="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Adaptar a macro com a dúvida do cliente usando como base a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Update pacote SMB - nova regra extravio.</a:t>
            </a:r>
            <a:endParaRPr b="1" sz="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306"/>
          <p:cNvSpPr/>
          <p:nvPr/>
        </p:nvSpPr>
        <p:spPr>
          <a:xfrm>
            <a:off x="360300" y="11202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7" name="Google Shape;3387;p306"/>
          <p:cNvSpPr/>
          <p:nvPr/>
        </p:nvSpPr>
        <p:spPr>
          <a:xfrm>
            <a:off x="4659500" y="1120200"/>
            <a:ext cx="4126500" cy="23280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8" name="Google Shape;3388;p306"/>
          <p:cNvSpPr txBox="1"/>
          <p:nvPr/>
        </p:nvSpPr>
        <p:spPr>
          <a:xfrm>
            <a:off x="582150" y="1594525"/>
            <a:ext cx="37512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280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800"/>
              <a:buFont typeface="Montserrat"/>
              <a:buChar char="●"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Fazer o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da BDP e do prazo final de extravio do pacote. Não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necessário enviar mensagem ao embarcador em cada retorno do ticket, somente se já tiver algum status finalizador ou prazo rompido: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800"/>
              <a:buFont typeface="Montserrat"/>
              <a:buChar char="●"/>
            </a:pPr>
            <a:r>
              <a:rPr b="1" lang="pt-BR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Pacote com movimentação recente:</a:t>
            </a:r>
            <a:br>
              <a:rPr b="1" i="0" lang="pt-BR" sz="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no WMS se a última data de movimentação do pacote excede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prazo de devolução (20 dias) </a:t>
            </a: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+ 25 dias corridos;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já há BDP para o último local de evidência;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já há solicitação de extravio e se já foi respondida;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Enviar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Extraviado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r>
              <a:rPr b="1" lang="pt-BR" sz="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9" name="Google Shape;3389;p30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90" name="Google Shape;3390;p30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Ajuda com pacote atrasado - </a:t>
            </a:r>
            <a:r>
              <a:rPr lang="pt-BR">
                <a:solidFill>
                  <a:schemeClr val="dk1"/>
                </a:solidFill>
              </a:rPr>
              <a:t>fora</a:t>
            </a:r>
            <a:r>
              <a:rPr lang="pt-BR">
                <a:solidFill>
                  <a:schemeClr val="dk1"/>
                </a:solidFill>
              </a:rPr>
              <a:t> do prazo de devolução (SMB)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1" name="Google Shape;3391;p306"/>
          <p:cNvSpPr/>
          <p:nvPr/>
        </p:nvSpPr>
        <p:spPr>
          <a:xfrm>
            <a:off x="582150" y="11883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2" name="Google Shape;3392;p306"/>
          <p:cNvSpPr txBox="1"/>
          <p:nvPr/>
        </p:nvSpPr>
        <p:spPr>
          <a:xfrm>
            <a:off x="4847150" y="1515900"/>
            <a:ext cx="3751200" cy="1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14"/>
              </a:buClr>
              <a:buSzPts val="800"/>
              <a:buFont typeface="Montserrat"/>
              <a:buChar char="●"/>
            </a:pPr>
            <a:r>
              <a:rPr b="1" lang="pt-BR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Pacote sem movimentação recente</a:t>
            </a:r>
            <a:r>
              <a:rPr b="1" i="0" lang="pt-BR" sz="8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b="1" lang="pt-BR" sz="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no WMS se a última data de movimentação do pacote excede o prazo de devolução (20 dias) + 15 dias corridos;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já há BDP para o último local de evidência;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já há solicitação de extravio e se já foi respondida;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Enviar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Extraviado</a:t>
            </a:r>
            <a:b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3" name="Google Shape;3393;p306"/>
          <p:cNvSpPr/>
          <p:nvPr/>
        </p:nvSpPr>
        <p:spPr>
          <a:xfrm>
            <a:off x="4659500" y="3598825"/>
            <a:ext cx="4126500" cy="1320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Montserrat"/>
              <a:buChar char="●"/>
            </a:pPr>
            <a:r>
              <a:rPr b="1" lang="pt-BR" sz="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Se o cliente fizer algum questionamento antes do prazo ter finalizado:</a:t>
            </a:r>
            <a:endParaRPr b="1" sz="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○"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Adaptar a macro com a dúvida do cliente usando como base a macro: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Update pacote SMB - nova regra extravio.</a:t>
            </a:r>
            <a:endParaRPr b="1" sz="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307"/>
          <p:cNvSpPr/>
          <p:nvPr/>
        </p:nvSpPr>
        <p:spPr>
          <a:xfrm>
            <a:off x="360300" y="1577400"/>
            <a:ext cx="4126500" cy="30450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0" name="Google Shape;3400;p307"/>
          <p:cNvSpPr/>
          <p:nvPr/>
        </p:nvSpPr>
        <p:spPr>
          <a:xfrm>
            <a:off x="4659500" y="1577400"/>
            <a:ext cx="4126500" cy="30450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1" name="Google Shape;3401;p307"/>
          <p:cNvSpPr txBox="1"/>
          <p:nvPr/>
        </p:nvSpPr>
        <p:spPr>
          <a:xfrm>
            <a:off x="592550" y="2114550"/>
            <a:ext cx="3398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Consultar no WMS qual o status do pacote.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for “Aguardando tratativa”, iremos orientar o Embarcador a realizar a tratativa em sistema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Reenvio &gt; Aguardando tratativa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2" name="Google Shape;3402;p307"/>
          <p:cNvSpPr/>
          <p:nvPr/>
        </p:nvSpPr>
        <p:spPr>
          <a:xfrm>
            <a:off x="360300" y="528350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solicita o reenvio de um pacote que está aguardando tratativa em sistema.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Nesse caso o ideal é que o embarcador realize o processo direto no Loggi Envios. Porém, caso ele tenha dificuldade realizamos os ajustes necessários e reforçamos o processo na resposta.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3" name="Google Shape;3403;p30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04" name="Google Shape;3404;p307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Solicitação de </a:t>
            </a:r>
            <a:r>
              <a:rPr lang="pt-BR">
                <a:solidFill>
                  <a:schemeClr val="dk1"/>
                </a:solidFill>
              </a:rPr>
              <a:t>reenvio</a:t>
            </a:r>
            <a:r>
              <a:rPr lang="pt-BR">
                <a:solidFill>
                  <a:schemeClr val="dk1"/>
                </a:solidFill>
              </a:rPr>
              <a:t> (aguardando tratativa)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5" name="Google Shape;3405;p307"/>
          <p:cNvSpPr/>
          <p:nvPr/>
        </p:nvSpPr>
        <p:spPr>
          <a:xfrm>
            <a:off x="606850" y="1658550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307"/>
          <p:cNvSpPr txBox="1"/>
          <p:nvPr/>
        </p:nvSpPr>
        <p:spPr>
          <a:xfrm>
            <a:off x="4935950" y="1885950"/>
            <a:ext cx="3398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Embarcador esteja com dificuldade de realizar a tratativa do pacote via Loggi Envios, será necessário impersonar na conta dele para solicitar o reenvio do pacote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sobre a ação realizada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Solicitação de reenvio (Aguardando tratativa)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7" name="Google Shape;3407;p307"/>
          <p:cNvSpPr/>
          <p:nvPr/>
        </p:nvSpPr>
        <p:spPr>
          <a:xfrm>
            <a:off x="4973475" y="3647150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307"/>
          <p:cNvSpPr txBox="1"/>
          <p:nvPr/>
        </p:nvSpPr>
        <p:spPr>
          <a:xfrm>
            <a:off x="4943925" y="4110250"/>
            <a:ext cx="3734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 atuação nessa tratativa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p308"/>
          <p:cNvSpPr/>
          <p:nvPr/>
        </p:nvSpPr>
        <p:spPr>
          <a:xfrm>
            <a:off x="360300" y="1294225"/>
            <a:ext cx="4126500" cy="360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5" name="Google Shape;3415;p308"/>
          <p:cNvSpPr txBox="1"/>
          <p:nvPr/>
        </p:nvSpPr>
        <p:spPr>
          <a:xfrm>
            <a:off x="592550" y="1831375"/>
            <a:ext cx="3617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Consultar no WMS status do pacote (para ser um desses casos o pacote deve estar como “Arquivo integrado” ou “Não localizado”)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Não localizado: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com a macro:</a:t>
            </a: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Não Coletado &gt; Não localizado no WMS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Arquivo integrado: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Solicitar o romaneio da coleta do pacote ao Embarcador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Não Coletado &gt; Solicitação de romaneio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N2 - Nacionais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Pendente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6" name="Google Shape;3416;p308"/>
          <p:cNvSpPr/>
          <p:nvPr/>
        </p:nvSpPr>
        <p:spPr>
          <a:xfrm>
            <a:off x="360300" y="612250"/>
            <a:ext cx="84234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Situação 1: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Ocorre quando o embarcador questiona a entrega de um pacote que ainda não coletamos.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Situação 2: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Ocorre quando o embarcador questiona a entrega de um pacote que ainda não recebemos o arquivo na plataforma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7" name="Google Shape;3417;p30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18" name="Google Shape;3418;p30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Pacote não coletado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9" name="Google Shape;3419;p308"/>
          <p:cNvSpPr/>
          <p:nvPr/>
        </p:nvSpPr>
        <p:spPr>
          <a:xfrm>
            <a:off x="592550" y="1431213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56"/>
          <p:cNvSpPr txBox="1"/>
          <p:nvPr>
            <p:ph type="title"/>
          </p:nvPr>
        </p:nvSpPr>
        <p:spPr>
          <a:xfrm>
            <a:off x="358975" y="3286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Modelo de atendimento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5" name="Google Shape;1395;p156"/>
          <p:cNvSpPr txBox="1"/>
          <p:nvPr>
            <p:ph idx="1" type="subTitle"/>
          </p:nvPr>
        </p:nvSpPr>
        <p:spPr>
          <a:xfrm>
            <a:off x="358975" y="633450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pt-BR">
                <a:solidFill>
                  <a:schemeClr val="dk1"/>
                </a:solidFill>
              </a:rPr>
              <a:t>Divisão dos níveis: </a:t>
            </a:r>
            <a:r>
              <a:rPr b="1" lang="pt-BR">
                <a:solidFill>
                  <a:schemeClr val="dk1"/>
                </a:solidFill>
              </a:rPr>
              <a:t>N1 </a:t>
            </a:r>
            <a:r>
              <a:rPr lang="pt-BR">
                <a:solidFill>
                  <a:schemeClr val="dk1"/>
                </a:solidFill>
              </a:rPr>
              <a:t>e</a:t>
            </a:r>
            <a:r>
              <a:rPr b="1" lang="pt-BR">
                <a:solidFill>
                  <a:schemeClr val="dk1"/>
                </a:solidFill>
              </a:rPr>
              <a:t> N2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96" name="Google Shape;1396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075" y="2027837"/>
            <a:ext cx="510276" cy="50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56"/>
          <p:cNvSpPr txBox="1"/>
          <p:nvPr/>
        </p:nvSpPr>
        <p:spPr>
          <a:xfrm>
            <a:off x="5456299" y="1297375"/>
            <a:ext cx="2803200" cy="26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tempo de resolutividade dos tickets diminua;</a:t>
            </a:r>
            <a:b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Todos os tickets sejam respondidos;</a:t>
            </a:r>
            <a:b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Consiga atingir o SLA e zerar a caixa todos os dias;</a:t>
            </a:r>
            <a:b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projeto seja efetivo.</a:t>
            </a:r>
            <a:endParaRPr b="0" i="1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8" name="Google Shape;1398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3100" y="2770900"/>
            <a:ext cx="481251" cy="48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4925" y="3517075"/>
            <a:ext cx="481251" cy="48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8600" y="1313777"/>
            <a:ext cx="481250" cy="48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56"/>
          <p:cNvSpPr txBox="1"/>
          <p:nvPr/>
        </p:nvSpPr>
        <p:spPr>
          <a:xfrm>
            <a:off x="5033100" y="72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nosso foco é garantir que: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156"/>
          <p:cNvSpPr txBox="1"/>
          <p:nvPr/>
        </p:nvSpPr>
        <p:spPr>
          <a:xfrm>
            <a:off x="358975" y="1908000"/>
            <a:ext cx="3500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ideia central da atuação em dois níveis é trabalharmos para reduzir o</a:t>
            </a:r>
            <a:r>
              <a:rPr b="1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tempo médio de resolução (TMR) </a:t>
            </a: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um ticket para o cliente profissional, pois, queremos atendê-los de maneira mais </a:t>
            </a:r>
            <a:r>
              <a:rPr b="1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rápida </a:t>
            </a: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assertiva,</a:t>
            </a: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reduzindo os tempos envolvidos em toda a tratativa.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309"/>
          <p:cNvSpPr/>
          <p:nvPr/>
        </p:nvSpPr>
        <p:spPr>
          <a:xfrm>
            <a:off x="360300" y="1065625"/>
            <a:ext cx="4126500" cy="360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6" name="Google Shape;3426;p309"/>
          <p:cNvSpPr/>
          <p:nvPr/>
        </p:nvSpPr>
        <p:spPr>
          <a:xfrm>
            <a:off x="4659500" y="1065625"/>
            <a:ext cx="4126500" cy="360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7" name="Google Shape;3427;p309"/>
          <p:cNvSpPr txBox="1"/>
          <p:nvPr/>
        </p:nvSpPr>
        <p:spPr>
          <a:xfrm>
            <a:off x="592550" y="1602775"/>
            <a:ext cx="3617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Aguardar o Embarcador realizar o envio do romaneio.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uma BDP para o time de PCP solicitando a movimentação do pacote e anexando o romaneio de coleta.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sobre a busca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Ajuda para outra área &gt; Primeira resposta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Retorno dentro do prazo:</a:t>
            </a:r>
            <a:endParaRPr b="1" i="0" sz="9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localizado: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o pacote entrará para uma nova tentativa de entrega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em processo de expedição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8" name="Google Shape;3428;p30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29" name="Google Shape;3429;p309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Pacote não </a:t>
            </a:r>
            <a:r>
              <a:rPr lang="pt-BR">
                <a:solidFill>
                  <a:schemeClr val="dk1"/>
                </a:solidFill>
              </a:rPr>
              <a:t>coletado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0" name="Google Shape;3430;p309"/>
          <p:cNvSpPr/>
          <p:nvPr/>
        </p:nvSpPr>
        <p:spPr>
          <a:xfrm>
            <a:off x="592550" y="1202613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p309"/>
          <p:cNvSpPr txBox="1"/>
          <p:nvPr/>
        </p:nvSpPr>
        <p:spPr>
          <a:xfrm>
            <a:off x="4783550" y="1602775"/>
            <a:ext cx="3617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extraviado: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no WMS se o pacote consta como extraviado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o pacote foi extraviado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Pacote Extraviado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Retorno fora do prazo: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uma solicitação de extravio do pacote e fazer o acompanhamento do extravio.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 pacote constar com o status de extraviado, sinalizar o Embarcador que o pacote foi extraviado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Pacote Extraviado.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310"/>
          <p:cNvSpPr/>
          <p:nvPr/>
        </p:nvSpPr>
        <p:spPr>
          <a:xfrm>
            <a:off x="359150" y="1038325"/>
            <a:ext cx="4126500" cy="33240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8" name="Google Shape;3438;p310"/>
          <p:cNvSpPr/>
          <p:nvPr/>
        </p:nvSpPr>
        <p:spPr>
          <a:xfrm>
            <a:off x="4658350" y="1038325"/>
            <a:ext cx="4126500" cy="33240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9" name="Google Shape;3439;p310"/>
          <p:cNvSpPr txBox="1"/>
          <p:nvPr/>
        </p:nvSpPr>
        <p:spPr>
          <a:xfrm>
            <a:off x="591400" y="1651675"/>
            <a:ext cx="3398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Consultar o endereço do pacote no WMS (utilizando a opção de edição de endereço) para entender se trata-se de um pacote fora de abrangência.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através da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EN&gt;Alteração de endereço&gt;CEP fora da abrangência.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N2 - Nacionais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Pendente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0" name="Google Shape;3440;p310"/>
          <p:cNvSpPr txBox="1"/>
          <p:nvPr/>
        </p:nvSpPr>
        <p:spPr>
          <a:xfrm>
            <a:off x="4892750" y="1641625"/>
            <a:ext cx="35712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Aguardar o retorno do embarcador com o novo endereço de entrega.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a alteração do endereço no WMS conforme solicitação do embarcador.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sobr a alteração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Alteração de Endereço &gt; Pacote em rota de entrega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1" name="Google Shape;3441;p310"/>
          <p:cNvSpPr/>
          <p:nvPr/>
        </p:nvSpPr>
        <p:spPr>
          <a:xfrm>
            <a:off x="360300" y="612250"/>
            <a:ext cx="842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solicita a movimentação de um pacote e identificamos divergência no endereço com relação à abrangência.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2" name="Google Shape;3442;p31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43" name="Google Shape;3443;p31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CEP fora da abrangência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4" name="Google Shape;3444;p310"/>
          <p:cNvSpPr/>
          <p:nvPr/>
        </p:nvSpPr>
        <p:spPr>
          <a:xfrm>
            <a:off x="606850" y="1187163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310"/>
          <p:cNvSpPr/>
          <p:nvPr/>
        </p:nvSpPr>
        <p:spPr>
          <a:xfrm>
            <a:off x="4911275" y="1187163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311"/>
          <p:cNvSpPr/>
          <p:nvPr/>
        </p:nvSpPr>
        <p:spPr>
          <a:xfrm>
            <a:off x="359150" y="1140400"/>
            <a:ext cx="4126500" cy="3780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2" name="Google Shape;3452;p311"/>
          <p:cNvSpPr/>
          <p:nvPr/>
        </p:nvSpPr>
        <p:spPr>
          <a:xfrm>
            <a:off x="4658350" y="1140400"/>
            <a:ext cx="4126500" cy="3780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3" name="Google Shape;3453;p311"/>
          <p:cNvSpPr/>
          <p:nvPr/>
        </p:nvSpPr>
        <p:spPr>
          <a:xfrm>
            <a:off x="360300" y="662925"/>
            <a:ext cx="842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solicita a alteração de endereço do pacote.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4" name="Google Shape;3454;p31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55" name="Google Shape;3455;p31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Alterar o endereço de um pacote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6" name="Google Shape;3456;p311"/>
          <p:cNvSpPr txBox="1"/>
          <p:nvPr/>
        </p:nvSpPr>
        <p:spPr>
          <a:xfrm>
            <a:off x="591400" y="1691100"/>
            <a:ext cx="35973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Endereço de outro estado: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Devido a questões fiscais, não podemos realizar alterações de endereço se for necessário mudar o estado onde o pacote será entregue. Nesse cenário devemos: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ao embarcador que não é possível realizar esse tipo de alteração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Endereço de outra cidade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N2 - Nacionais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Pendente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7" name="Google Shape;3457;p311"/>
          <p:cNvSpPr txBox="1"/>
          <p:nvPr/>
        </p:nvSpPr>
        <p:spPr>
          <a:xfrm>
            <a:off x="4883925" y="1249250"/>
            <a:ext cx="3791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em rota: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Nestes casos o pacote está em rota de entrega e sistemicamente não é possível realizar a alteração durante esse status., porém iremos:</a:t>
            </a:r>
            <a:b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a alteração do endereço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sobre a alteração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Alteração de Endereço &gt; Pacote em rota de entrega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em redespacho: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Nos casos de redespacho não é possível interferir ou alterar dados no sistema do Correios, portanto a alteração de endereço é inviável.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sobre a alteração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Loggi One &gt; Alteração de endereço redespacho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8" name="Google Shape;3458;p311"/>
          <p:cNvSpPr/>
          <p:nvPr/>
        </p:nvSpPr>
        <p:spPr>
          <a:xfrm>
            <a:off x="606850" y="1287763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312"/>
          <p:cNvSpPr/>
          <p:nvPr/>
        </p:nvSpPr>
        <p:spPr>
          <a:xfrm>
            <a:off x="359150" y="1140400"/>
            <a:ext cx="4126500" cy="3432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5" name="Google Shape;3465;p31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66" name="Google Shape;3466;p31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Alterar o endereço de um pacote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7" name="Google Shape;3467;p312"/>
          <p:cNvSpPr txBox="1"/>
          <p:nvPr/>
        </p:nvSpPr>
        <p:spPr>
          <a:xfrm>
            <a:off x="591400" y="1691100"/>
            <a:ext cx="35973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Endereço de outro estado: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embarcador retorne com o novo endereço para alteração: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a alteração do endereço no WMS conforme as informações enviadas pelo embarcador.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sobre a alteração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EN&gt;Endereço alterado com sucesso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embarcador solicite a devolução do pacote: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Solicitar o cancelamento no Loggi Envios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não consiga, a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brir o Jira para alterar o status do pacote.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sobre a devolução 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8" name="Google Shape;3468;p312"/>
          <p:cNvSpPr/>
          <p:nvPr/>
        </p:nvSpPr>
        <p:spPr>
          <a:xfrm>
            <a:off x="606850" y="1287763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3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p313"/>
          <p:cNvSpPr/>
          <p:nvPr/>
        </p:nvSpPr>
        <p:spPr>
          <a:xfrm>
            <a:off x="360300" y="1335250"/>
            <a:ext cx="4126500" cy="3301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5" name="Google Shape;3475;p313"/>
          <p:cNvSpPr/>
          <p:nvPr/>
        </p:nvSpPr>
        <p:spPr>
          <a:xfrm>
            <a:off x="4657200" y="1335250"/>
            <a:ext cx="4126500" cy="3301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6" name="Google Shape;3476;p31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77" name="Google Shape;3477;p31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Cancelar o envio </a:t>
            </a:r>
            <a:r>
              <a:rPr lang="pt-BR">
                <a:solidFill>
                  <a:schemeClr val="dk1"/>
                </a:solidFill>
              </a:rPr>
              <a:t>de</a:t>
            </a:r>
            <a:r>
              <a:rPr lang="pt-BR">
                <a:solidFill>
                  <a:schemeClr val="dk1"/>
                </a:solidFill>
              </a:rPr>
              <a:t> um pacote - em rota de entrega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8" name="Google Shape;3478;p313"/>
          <p:cNvSpPr txBox="1"/>
          <p:nvPr/>
        </p:nvSpPr>
        <p:spPr>
          <a:xfrm>
            <a:off x="431975" y="2005075"/>
            <a:ext cx="37914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no  WMS se o pacote consta com o status de “retirado” ou em “rota de entrega”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tentativa de contato com o entregador para barrar a entrega: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Em caso positivo: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Avise-o sobre o ocorrido;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Em caso negativo: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Envie SMS informando sobre a tratativa.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Alterar o status do pacote para “cancelado” no WMS.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9" name="Google Shape;3479;p313"/>
          <p:cNvSpPr/>
          <p:nvPr/>
        </p:nvSpPr>
        <p:spPr>
          <a:xfrm>
            <a:off x="360300" y="756950"/>
            <a:ext cx="842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solicita o cancelamento da entrega / devolução, com o pacote em rota de entrega (barrar pacote).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0" name="Google Shape;3480;p313"/>
          <p:cNvSpPr/>
          <p:nvPr/>
        </p:nvSpPr>
        <p:spPr>
          <a:xfrm>
            <a:off x="606850" y="1516363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1" name="Google Shape;3481;p313"/>
          <p:cNvSpPr txBox="1"/>
          <p:nvPr/>
        </p:nvSpPr>
        <p:spPr>
          <a:xfrm>
            <a:off x="4824750" y="1783975"/>
            <a:ext cx="37914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com a macro de acordo com o ocorrido: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Com contato com entregador: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Barrar Entrega &gt; Pacote em expedição/rota de entrega 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Sem contato com entregador:</a:t>
            </a:r>
            <a:endParaRPr b="1" i="0" sz="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Barrar Entrega &gt; Pacote em expedição/rota de entrega &gt; Sem contato com entregador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2" name="Google Shape;3482;p313"/>
          <p:cNvSpPr/>
          <p:nvPr/>
        </p:nvSpPr>
        <p:spPr>
          <a:xfrm>
            <a:off x="4973475" y="3647150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3" name="Google Shape;3483;p313"/>
          <p:cNvSpPr txBox="1"/>
          <p:nvPr/>
        </p:nvSpPr>
        <p:spPr>
          <a:xfrm>
            <a:off x="4943925" y="4110250"/>
            <a:ext cx="3734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 atuação nessa tratativa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314"/>
          <p:cNvSpPr/>
          <p:nvPr/>
        </p:nvSpPr>
        <p:spPr>
          <a:xfrm>
            <a:off x="360300" y="1487650"/>
            <a:ext cx="4126500" cy="2968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0" name="Google Shape;3490;p31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91" name="Google Shape;3491;p314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Cancelar o envio de um pacote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2" name="Google Shape;3492;p314"/>
          <p:cNvSpPr/>
          <p:nvPr/>
        </p:nvSpPr>
        <p:spPr>
          <a:xfrm>
            <a:off x="360300" y="723900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solicita o cancelamento da entrega / devolução, com o pacote no XD ou na agência.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3" name="Google Shape;3493;p314"/>
          <p:cNvSpPr txBox="1"/>
          <p:nvPr/>
        </p:nvSpPr>
        <p:spPr>
          <a:xfrm>
            <a:off x="592525" y="2128825"/>
            <a:ext cx="37914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no WMS a  última bipagem do pacote no WMS.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Solicitar o cancelamento dentro do Loggi Envios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não consiga, a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brir JIRA para solicitar a alteração do status do pacote para “Aguardando devolução”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1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Barrar Entrega &gt; Pacote já em processo de devolução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4" name="Google Shape;3494;p314"/>
          <p:cNvSpPr/>
          <p:nvPr/>
        </p:nvSpPr>
        <p:spPr>
          <a:xfrm>
            <a:off x="606850" y="1671888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5" name="Google Shape;3495;p314"/>
          <p:cNvSpPr/>
          <p:nvPr/>
        </p:nvSpPr>
        <p:spPr>
          <a:xfrm>
            <a:off x="4747725" y="1487650"/>
            <a:ext cx="4126500" cy="2968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6" name="Google Shape;3496;p314"/>
          <p:cNvSpPr/>
          <p:nvPr/>
        </p:nvSpPr>
        <p:spPr>
          <a:xfrm>
            <a:off x="4894100" y="1671900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7" name="Google Shape;3497;p314"/>
          <p:cNvSpPr txBox="1"/>
          <p:nvPr/>
        </p:nvSpPr>
        <p:spPr>
          <a:xfrm>
            <a:off x="4864550" y="2135000"/>
            <a:ext cx="3734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 atuação nessa tratativa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315"/>
          <p:cNvSpPr/>
          <p:nvPr/>
        </p:nvSpPr>
        <p:spPr>
          <a:xfrm>
            <a:off x="360300" y="1487650"/>
            <a:ext cx="4126500" cy="3445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4" name="Google Shape;3504;p315"/>
          <p:cNvSpPr/>
          <p:nvPr/>
        </p:nvSpPr>
        <p:spPr>
          <a:xfrm>
            <a:off x="4657200" y="1487650"/>
            <a:ext cx="4126500" cy="3445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5" name="Google Shape;3505;p31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06" name="Google Shape;3506;p315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Solicitação de </a:t>
            </a:r>
            <a:r>
              <a:rPr lang="pt-BR">
                <a:solidFill>
                  <a:schemeClr val="dk1"/>
                </a:solidFill>
              </a:rPr>
              <a:t>extravio</a:t>
            </a:r>
            <a:r>
              <a:rPr lang="pt-BR">
                <a:solidFill>
                  <a:schemeClr val="dk1"/>
                </a:solidFill>
              </a:rPr>
              <a:t> / Pacote extraviado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7" name="Google Shape;3507;p315"/>
          <p:cNvSpPr txBox="1"/>
          <p:nvPr/>
        </p:nvSpPr>
        <p:spPr>
          <a:xfrm>
            <a:off x="360300" y="1901300"/>
            <a:ext cx="37914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sem movimentação: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no WMS se o pacote está sem movimentação e fora da data de promessa.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sim,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movimentação do pacote.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Ajuda para outra área &gt; Primeira resposta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N2 - Nacionais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Em espera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8" name="Google Shape;3508;p315"/>
          <p:cNvSpPr/>
          <p:nvPr/>
        </p:nvSpPr>
        <p:spPr>
          <a:xfrm>
            <a:off x="360300" y="613088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Situação 1: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Embarcador aciona o time de atendimento para solicitar o extravio de um pacote sem movimentação.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Situação 2: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Confirmar o extravio de um pacote que já está classificado no WMS, para seguir com o atendimento do recebedor.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9" name="Google Shape;3509;p315"/>
          <p:cNvSpPr/>
          <p:nvPr/>
        </p:nvSpPr>
        <p:spPr>
          <a:xfrm>
            <a:off x="541575" y="1570338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0" name="Google Shape;3510;p315"/>
          <p:cNvSpPr txBox="1"/>
          <p:nvPr/>
        </p:nvSpPr>
        <p:spPr>
          <a:xfrm>
            <a:off x="4824750" y="1960653"/>
            <a:ext cx="3791400" cy="1299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extraviado:</a:t>
            </a:r>
            <a:endParaRPr/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no WMS se o pacote consta como extraviado</a:t>
            </a:r>
            <a:endParaRPr/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o pacote foi extraviado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Pacote Extraviado</a:t>
            </a:r>
            <a:endParaRPr/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316"/>
          <p:cNvSpPr/>
          <p:nvPr/>
        </p:nvSpPr>
        <p:spPr>
          <a:xfrm>
            <a:off x="360300" y="11202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7" name="Google Shape;3517;p316"/>
          <p:cNvSpPr/>
          <p:nvPr/>
        </p:nvSpPr>
        <p:spPr>
          <a:xfrm>
            <a:off x="4659500" y="1120200"/>
            <a:ext cx="4126500" cy="3821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8" name="Google Shape;3518;p316"/>
          <p:cNvSpPr txBox="1"/>
          <p:nvPr/>
        </p:nvSpPr>
        <p:spPr>
          <a:xfrm>
            <a:off x="582150" y="1594525"/>
            <a:ext cx="37512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Fazer o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da BDP (o retorno deve acontecer em até 3 dias úteis) para posicionar o embarcador: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Retorno dentro do prazo:</a:t>
            </a:r>
            <a:endParaRPr b="1" i="0" sz="9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extraviado: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no WMS se o pacote consta como extraviado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o pacote foi extraviado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Pacote Extraviado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b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em expedição: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o pacote entrará para uma nova tentativa de entrega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em processo de expedição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9" name="Google Shape;3519;p31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20" name="Google Shape;3520;p31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Solicitação de </a:t>
            </a:r>
            <a:r>
              <a:rPr lang="pt-BR">
                <a:solidFill>
                  <a:schemeClr val="dk1"/>
                </a:solidFill>
              </a:rPr>
              <a:t>extravio</a:t>
            </a:r>
            <a:r>
              <a:rPr lang="pt-BR">
                <a:solidFill>
                  <a:schemeClr val="dk1"/>
                </a:solidFill>
              </a:rPr>
              <a:t> / Pacote extraviado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1" name="Google Shape;3521;p316"/>
          <p:cNvSpPr/>
          <p:nvPr/>
        </p:nvSpPr>
        <p:spPr>
          <a:xfrm>
            <a:off x="582150" y="11883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Google Shape;3522;p316"/>
          <p:cNvSpPr txBox="1"/>
          <p:nvPr/>
        </p:nvSpPr>
        <p:spPr>
          <a:xfrm>
            <a:off x="4847150" y="1287300"/>
            <a:ext cx="37512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t/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t/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Pacote dentro da regra de 30 dias para declarar extravio:</a:t>
            </a:r>
            <a:endParaRPr/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no WMS a última data de movimentação do pacote</a:t>
            </a:r>
            <a:endParaRPr/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que não houve retorno positivo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&gt; Resposta &gt; Regra 30 dias sem movimentação do pacote</a:t>
            </a:r>
            <a:endParaRPr/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Prazo de 30 dias expirado:</a:t>
            </a:r>
            <a:endParaRPr/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Conferir a última data de movimentação e se passou os 30 dias , abrir uma solicitação de extravio do pacote e fazer o acompanhamento do extravio</a:t>
            </a:r>
            <a:endParaRPr/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constar como extraviado, sinalizar o embarcador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Pacote Extraviado</a:t>
            </a:r>
            <a:endParaRPr/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317"/>
          <p:cNvSpPr/>
          <p:nvPr/>
        </p:nvSpPr>
        <p:spPr>
          <a:xfrm>
            <a:off x="360300" y="1058300"/>
            <a:ext cx="4126500" cy="3628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9" name="Google Shape;3529;p317"/>
          <p:cNvSpPr/>
          <p:nvPr/>
        </p:nvSpPr>
        <p:spPr>
          <a:xfrm>
            <a:off x="4657200" y="1058300"/>
            <a:ext cx="4126500" cy="36282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0" name="Google Shape;3530;p31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31" name="Google Shape;3531;p317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Pacote </a:t>
            </a:r>
            <a:r>
              <a:rPr lang="pt-BR">
                <a:solidFill>
                  <a:schemeClr val="dk1"/>
                </a:solidFill>
              </a:rPr>
              <a:t>avariado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2" name="Google Shape;3532;p317"/>
          <p:cNvSpPr txBox="1"/>
          <p:nvPr/>
        </p:nvSpPr>
        <p:spPr>
          <a:xfrm>
            <a:off x="592525" y="1699475"/>
            <a:ext cx="3791400" cy="1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Solicitar ao embarcador mais detalhes, utilizando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Problemas com o Pacote &gt; Embalagem Violada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N2 - Nacionais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Pendente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3" name="Google Shape;3533;p317"/>
          <p:cNvSpPr/>
          <p:nvPr/>
        </p:nvSpPr>
        <p:spPr>
          <a:xfrm>
            <a:off x="360300" y="613093"/>
            <a:ext cx="842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informa que o pacote estava avariado no momento da entrega.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4" name="Google Shape;3534;p317"/>
          <p:cNvSpPr/>
          <p:nvPr/>
        </p:nvSpPr>
        <p:spPr>
          <a:xfrm>
            <a:off x="541575" y="12450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5" name="Google Shape;3535;p317"/>
          <p:cNvSpPr txBox="1"/>
          <p:nvPr/>
        </p:nvSpPr>
        <p:spPr>
          <a:xfrm>
            <a:off x="4915275" y="1648750"/>
            <a:ext cx="37914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Aguardar o retorno do embarcador com as informações do pacote.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retorno, abrir um JIRA para o time de extravios avaliar o caso e sinalizar o embarcador sobre a tratativa.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análise, informar o embarcador sobre o resultado da investigação.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pacote seja considerado avariado, sinalizar o embarcador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Problemas com o Pacote &gt; Resposta após validação da mercadoria avariada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6" name="Google Shape;3536;p317"/>
          <p:cNvSpPr/>
          <p:nvPr/>
        </p:nvSpPr>
        <p:spPr>
          <a:xfrm>
            <a:off x="4869600" y="12877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318"/>
          <p:cNvSpPr/>
          <p:nvPr/>
        </p:nvSpPr>
        <p:spPr>
          <a:xfrm>
            <a:off x="360300" y="613092"/>
            <a:ext cx="842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informa que o produto adquirido pelo recebedor não estava dentro do pacote ou estava somente uma parte dele.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3" name="Google Shape;3543;p318"/>
          <p:cNvSpPr/>
          <p:nvPr/>
        </p:nvSpPr>
        <p:spPr>
          <a:xfrm>
            <a:off x="358975" y="1074150"/>
            <a:ext cx="4126500" cy="3434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4" name="Google Shape;3544;p318"/>
          <p:cNvSpPr/>
          <p:nvPr/>
        </p:nvSpPr>
        <p:spPr>
          <a:xfrm>
            <a:off x="4655875" y="1074150"/>
            <a:ext cx="4126500" cy="34344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5" name="Google Shape;3545;p318"/>
          <p:cNvSpPr txBox="1"/>
          <p:nvPr>
            <p:ph idx="12" type="sldNum"/>
          </p:nvPr>
        </p:nvSpPr>
        <p:spPr>
          <a:xfrm>
            <a:off x="8783100" y="43756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46" name="Google Shape;3546;p31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Pacote </a:t>
            </a:r>
            <a:r>
              <a:rPr lang="pt-BR">
                <a:solidFill>
                  <a:schemeClr val="dk1"/>
                </a:solidFill>
              </a:rPr>
              <a:t>incompleto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7" name="Google Shape;3547;p318"/>
          <p:cNvSpPr txBox="1"/>
          <p:nvPr/>
        </p:nvSpPr>
        <p:spPr>
          <a:xfrm>
            <a:off x="362600" y="1562925"/>
            <a:ext cx="39804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Solicitar ao embarcador mais detalhes, utilizando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Problemas com o Pacote &gt; Embalagem Violada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N2 - Nacionais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Pendente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8" name="Google Shape;3548;p318"/>
          <p:cNvSpPr/>
          <p:nvPr/>
        </p:nvSpPr>
        <p:spPr>
          <a:xfrm>
            <a:off x="541575" y="12450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Google Shape;3549;p318"/>
          <p:cNvSpPr/>
          <p:nvPr/>
        </p:nvSpPr>
        <p:spPr>
          <a:xfrm>
            <a:off x="4869600" y="12877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0" name="Google Shape;3550;p318"/>
          <p:cNvSpPr txBox="1"/>
          <p:nvPr/>
        </p:nvSpPr>
        <p:spPr>
          <a:xfrm>
            <a:off x="4644088" y="1562925"/>
            <a:ext cx="39804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o retorno do embarcador,  abrir um JIRA para CSI analisar o caso.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CSI irá retornar no ticket dois tipos de conclusão para o caso: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○"/>
            </a:pPr>
            <a:r>
              <a:rPr b="1" i="0" lang="pt-BR" sz="9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Extravio  aprovado: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com a macro: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&gt; Pacote Extraviado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○"/>
            </a:pP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Extravio  negado: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ao embarcador que, após as análises do time responsável por estes casos, não será possível prosseguir com o extravio dos pacotes mencionados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7" name="Google Shape;1407;p157"/>
          <p:cNvCxnSpPr>
            <a:stCxn id="1408" idx="2"/>
            <a:endCxn id="1409" idx="0"/>
          </p:cNvCxnSpPr>
          <p:nvPr/>
        </p:nvCxnSpPr>
        <p:spPr>
          <a:xfrm flipH="1">
            <a:off x="6912244" y="1883287"/>
            <a:ext cx="12900" cy="1654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0" name="Google Shape;1410;p157"/>
          <p:cNvSpPr/>
          <p:nvPr/>
        </p:nvSpPr>
        <p:spPr>
          <a:xfrm>
            <a:off x="6372250" y="3071350"/>
            <a:ext cx="11625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57"/>
          <p:cNvSpPr/>
          <p:nvPr/>
        </p:nvSpPr>
        <p:spPr>
          <a:xfrm>
            <a:off x="6330900" y="2026400"/>
            <a:ext cx="1162500" cy="32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57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Modelo de atendimento - N1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3" name="Google Shape;1413;p157"/>
          <p:cNvSpPr/>
          <p:nvPr/>
        </p:nvSpPr>
        <p:spPr>
          <a:xfrm>
            <a:off x="595338" y="3054350"/>
            <a:ext cx="1012200" cy="231000"/>
          </a:xfrm>
          <a:prstGeom prst="roundRect">
            <a:avLst>
              <a:gd fmla="val 16667" name="adj"/>
            </a:avLst>
          </a:prstGeom>
          <a:solidFill>
            <a:srgbClr val="009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Pendente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157"/>
          <p:cNvSpPr/>
          <p:nvPr/>
        </p:nvSpPr>
        <p:spPr>
          <a:xfrm>
            <a:off x="1734863" y="3054350"/>
            <a:ext cx="926700" cy="231000"/>
          </a:xfrm>
          <a:prstGeom prst="roundRect">
            <a:avLst>
              <a:gd fmla="val 16667" name="adj"/>
            </a:avLst>
          </a:prstGeom>
          <a:solidFill>
            <a:srgbClr val="CC00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Aberto 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157"/>
          <p:cNvSpPr/>
          <p:nvPr/>
        </p:nvSpPr>
        <p:spPr>
          <a:xfrm>
            <a:off x="2788888" y="3054350"/>
            <a:ext cx="1063500" cy="23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espera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157"/>
          <p:cNvSpPr txBox="1"/>
          <p:nvPr/>
        </p:nvSpPr>
        <p:spPr>
          <a:xfrm>
            <a:off x="291413" y="1608475"/>
            <a:ext cx="38598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Nível 1:</a:t>
            </a:r>
            <a:r>
              <a:rPr b="1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Nesse nível o analista deve realizar a atribuição dos tickets para si conforme o dimensionamento de produtividade do time e seguir com a tratativa. No momento em que o ticket entrar nos seguintes status, será necessário realizar a atribuição da solicitação para a caixa de </a:t>
            </a:r>
            <a:r>
              <a:rPr b="1" i="1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N2 - Nacionais:</a:t>
            </a:r>
            <a:endParaRPr b="1" i="1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9" name="Google Shape;1409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0132" y="3537583"/>
            <a:ext cx="1724032" cy="24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1993" y="2492616"/>
            <a:ext cx="1706319" cy="435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57"/>
          <p:cNvSpPr txBox="1"/>
          <p:nvPr/>
        </p:nvSpPr>
        <p:spPr>
          <a:xfrm>
            <a:off x="6447399" y="2026388"/>
            <a:ext cx="101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1" lang="pt-BR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Atribuição N1</a:t>
            </a:r>
            <a:endParaRPr b="1" i="1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9" name="Google Shape;1419;p157"/>
          <p:cNvSpPr txBox="1"/>
          <p:nvPr/>
        </p:nvSpPr>
        <p:spPr>
          <a:xfrm>
            <a:off x="6573849" y="3071350"/>
            <a:ext cx="75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1" lang="pt-BR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Caixa N2</a:t>
            </a:r>
            <a:endParaRPr b="1" i="1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0" name="Google Shape;1420;p157"/>
          <p:cNvGrpSpPr/>
          <p:nvPr/>
        </p:nvGrpSpPr>
        <p:grpSpPr>
          <a:xfrm>
            <a:off x="6091475" y="1421589"/>
            <a:ext cx="1667338" cy="461698"/>
            <a:chOff x="938463" y="2516275"/>
            <a:chExt cx="870900" cy="312000"/>
          </a:xfrm>
        </p:grpSpPr>
        <p:sp>
          <p:nvSpPr>
            <p:cNvPr id="1421" name="Google Shape;1421;p157"/>
            <p:cNvSpPr/>
            <p:nvPr/>
          </p:nvSpPr>
          <p:spPr>
            <a:xfrm>
              <a:off x="974950" y="2517263"/>
              <a:ext cx="809700" cy="273900"/>
            </a:xfrm>
            <a:prstGeom prst="roundRect">
              <a:avLst>
                <a:gd fmla="val 16667" name="adj"/>
              </a:avLst>
            </a:prstGeom>
            <a:solidFill>
              <a:srgbClr val="00BA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57"/>
            <p:cNvSpPr txBox="1"/>
            <p:nvPr/>
          </p:nvSpPr>
          <p:spPr>
            <a:xfrm>
              <a:off x="938463" y="2516275"/>
              <a:ext cx="870900" cy="312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Caixa Embarcadores Nacionais</a:t>
              </a:r>
              <a:endParaRPr b="1" i="0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22" name="Google Shape;1422;p157"/>
          <p:cNvSpPr txBox="1"/>
          <p:nvPr/>
        </p:nvSpPr>
        <p:spPr>
          <a:xfrm>
            <a:off x="5384013" y="931113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Visualização das caixas no Zendesk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3" name="Google Shape;1423;p157"/>
          <p:cNvSpPr txBox="1"/>
          <p:nvPr/>
        </p:nvSpPr>
        <p:spPr>
          <a:xfrm>
            <a:off x="953025" y="4231025"/>
            <a:ext cx="686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geral, tudo que </a:t>
            </a:r>
            <a:r>
              <a:rPr b="1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</a:t>
            </a:r>
            <a:r>
              <a:rPr b="0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resolvido na primeira resposta deverá ser direcionado a caixa </a:t>
            </a:r>
            <a:r>
              <a:rPr b="1" i="0" lang="pt-BR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N2.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319"/>
          <p:cNvSpPr/>
          <p:nvPr/>
        </p:nvSpPr>
        <p:spPr>
          <a:xfrm>
            <a:off x="360300" y="1272600"/>
            <a:ext cx="4126500" cy="34701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7" name="Google Shape;3557;p319"/>
          <p:cNvSpPr/>
          <p:nvPr/>
        </p:nvSpPr>
        <p:spPr>
          <a:xfrm>
            <a:off x="4659500" y="1272600"/>
            <a:ext cx="4126500" cy="34701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8" name="Google Shape;3558;p319"/>
          <p:cNvSpPr txBox="1"/>
          <p:nvPr/>
        </p:nvSpPr>
        <p:spPr>
          <a:xfrm>
            <a:off x="592550" y="1885950"/>
            <a:ext cx="2226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no WMS na tela de tentativas de envio que está como “Entregue” e procurar pelos “dados de entrega" e encaminhe o print para o embarcador.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Encaminhar o print ou Download para o embarcador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Protocolo de entrega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9" name="Google Shape;3559;p319"/>
          <p:cNvSpPr/>
          <p:nvPr/>
        </p:nvSpPr>
        <p:spPr>
          <a:xfrm>
            <a:off x="360300" y="640400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Situação 1: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Quando o embarcador solicita um protocolo de entrega de um pacote que possui o status "entregue" em sistema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Situação 2: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 embarcador questiona sobre o pacote que já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encontra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entregue em sistema.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0" name="Google Shape;3560;p31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61" name="Google Shape;3561;p319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Solicitar a </a:t>
            </a:r>
            <a:r>
              <a:rPr lang="pt-BR">
                <a:solidFill>
                  <a:schemeClr val="dk1"/>
                </a:solidFill>
              </a:rPr>
              <a:t>confirmação</a:t>
            </a:r>
            <a:r>
              <a:rPr lang="pt-BR">
                <a:solidFill>
                  <a:schemeClr val="dk1"/>
                </a:solidFill>
              </a:rPr>
              <a:t> da entrega (protocolo)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562" name="Google Shape;3562;p319"/>
          <p:cNvPicPr preferRelativeResize="0"/>
          <p:nvPr/>
        </p:nvPicPr>
        <p:blipFill rotWithShape="1">
          <a:blip r:embed="rId3">
            <a:alphaModFix/>
          </a:blip>
          <a:srcRect b="4294" l="10076" r="8721" t="11152"/>
          <a:stretch/>
        </p:blipFill>
        <p:spPr>
          <a:xfrm>
            <a:off x="2869650" y="1666400"/>
            <a:ext cx="1363150" cy="291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563" name="Google Shape;3563;p319"/>
          <p:cNvSpPr txBox="1"/>
          <p:nvPr/>
        </p:nvSpPr>
        <p:spPr>
          <a:xfrm>
            <a:off x="4932575" y="1491425"/>
            <a:ext cx="33984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IMPORTANTE:</a:t>
            </a:r>
            <a:endParaRPr b="1" i="0" sz="9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1" i="0" lang="pt-BR" sz="9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o embarcador retorne com esse ticket informando que o cliente não reconhece os dados do recebedor, iremos abrir acareação de forma manual.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Nesse caso é importante se atentar sempre a sua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caixa, pois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ticket voltara como aberto.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isso ocorrer, após a abertura da acareação enviar para N2.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4" name="Google Shape;3564;p319"/>
          <p:cNvSpPr/>
          <p:nvPr/>
        </p:nvSpPr>
        <p:spPr>
          <a:xfrm>
            <a:off x="548850" y="1436000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320"/>
          <p:cNvSpPr/>
          <p:nvPr/>
        </p:nvSpPr>
        <p:spPr>
          <a:xfrm>
            <a:off x="360300" y="613092"/>
            <a:ext cx="842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informa que o pacote ainda não foi entregue, porém, ele está em processo e/ou dentro do prazo de devolução.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1" name="Google Shape;3571;p320"/>
          <p:cNvSpPr/>
          <p:nvPr/>
        </p:nvSpPr>
        <p:spPr>
          <a:xfrm>
            <a:off x="360300" y="1018775"/>
            <a:ext cx="4126500" cy="36036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2" name="Google Shape;3572;p320"/>
          <p:cNvSpPr/>
          <p:nvPr/>
        </p:nvSpPr>
        <p:spPr>
          <a:xfrm>
            <a:off x="4657200" y="1018775"/>
            <a:ext cx="4126500" cy="36036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3" name="Google Shape;3573;p32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74" name="Google Shape;3574;p32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Devolução - dentro </a:t>
            </a:r>
            <a:r>
              <a:rPr lang="pt-BR">
                <a:solidFill>
                  <a:schemeClr val="dk1"/>
                </a:solidFill>
              </a:rPr>
              <a:t>do</a:t>
            </a:r>
            <a:r>
              <a:rPr lang="pt-BR">
                <a:solidFill>
                  <a:schemeClr val="dk1"/>
                </a:solidFill>
              </a:rPr>
              <a:t> prazo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5" name="Google Shape;3575;p320"/>
          <p:cNvSpPr txBox="1"/>
          <p:nvPr/>
        </p:nvSpPr>
        <p:spPr>
          <a:xfrm>
            <a:off x="592525" y="1659950"/>
            <a:ext cx="37914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Consultar no WMS a data em que o pacote foi alterado para devolução e considerar para cálculo de 20 dias corridos.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estiver dentro do prazo de devolução, vamos sinalizar o embarcador sobre o fluxo com a macro: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EN&gt;Pacote Dentro do Prazo de devolução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6" name="Google Shape;3576;p320"/>
          <p:cNvSpPr/>
          <p:nvPr/>
        </p:nvSpPr>
        <p:spPr>
          <a:xfrm>
            <a:off x="606850" y="12038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7" name="Google Shape;3577;p320"/>
          <p:cNvSpPr/>
          <p:nvPr/>
        </p:nvSpPr>
        <p:spPr>
          <a:xfrm>
            <a:off x="4882950" y="12038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8" name="Google Shape;3578;p320"/>
          <p:cNvSpPr txBox="1"/>
          <p:nvPr/>
        </p:nvSpPr>
        <p:spPr>
          <a:xfrm>
            <a:off x="4853400" y="1666925"/>
            <a:ext cx="3734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 atuação nessa tratativa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321"/>
          <p:cNvSpPr/>
          <p:nvPr/>
        </p:nvSpPr>
        <p:spPr>
          <a:xfrm>
            <a:off x="360300" y="613088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informa que o pacote ainda não foi devolvido e ele está com prazo de devolução estourado (&gt;20 dias corridos).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5" name="Google Shape;3585;p321"/>
          <p:cNvSpPr/>
          <p:nvPr/>
        </p:nvSpPr>
        <p:spPr>
          <a:xfrm>
            <a:off x="360300" y="1030450"/>
            <a:ext cx="4126500" cy="37587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6" name="Google Shape;3586;p321"/>
          <p:cNvSpPr/>
          <p:nvPr/>
        </p:nvSpPr>
        <p:spPr>
          <a:xfrm>
            <a:off x="4659500" y="1030450"/>
            <a:ext cx="4126500" cy="37587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7" name="Google Shape;3587;p32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88" name="Google Shape;3588;p32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Devolução - fora </a:t>
            </a:r>
            <a:r>
              <a:rPr lang="pt-BR">
                <a:solidFill>
                  <a:schemeClr val="dk1"/>
                </a:solidFill>
              </a:rPr>
              <a:t>do</a:t>
            </a:r>
            <a:r>
              <a:rPr lang="pt-BR">
                <a:solidFill>
                  <a:schemeClr val="dk1"/>
                </a:solidFill>
              </a:rPr>
              <a:t> prazo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9" name="Google Shape;3589;p321"/>
          <p:cNvSpPr txBox="1"/>
          <p:nvPr/>
        </p:nvSpPr>
        <p:spPr>
          <a:xfrm>
            <a:off x="592525" y="1671625"/>
            <a:ext cx="37914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Consultar no WMS a data em que o pacote foi alterado para devolução e considerar para cálculo de 20 dias corridos.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já tenha passado, abrir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JIRA de extravio.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Atribuir para caixa de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N2 - Nacionais</a:t>
            </a:r>
            <a:b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Em espera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0" name="Google Shape;3590;p321"/>
          <p:cNvSpPr/>
          <p:nvPr/>
        </p:nvSpPr>
        <p:spPr>
          <a:xfrm>
            <a:off x="606850" y="120382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1" name="Google Shape;3591;p321"/>
          <p:cNvSpPr txBox="1"/>
          <p:nvPr/>
        </p:nvSpPr>
        <p:spPr>
          <a:xfrm>
            <a:off x="4783525" y="1671625"/>
            <a:ext cx="37914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Fazer o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da BDP (o retorno deve acontecer em até 3 dias úteis) para posicionar o embarcador: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retorno da BDP, iremos sinalizar o embarcador conforme o ocorrido (devolução ou extravio).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EN&gt;Pacote fora do prazo de devolução&gt;Retorno Positivo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Extravio: 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EN&gt;Pacote fora do prazo de devolução&gt;Retorno Negativo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Resolvido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2" name="Google Shape;3592;p321"/>
          <p:cNvSpPr/>
          <p:nvPr/>
        </p:nvSpPr>
        <p:spPr>
          <a:xfrm>
            <a:off x="4869600" y="12877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322"/>
          <p:cNvSpPr/>
          <p:nvPr/>
        </p:nvSpPr>
        <p:spPr>
          <a:xfrm>
            <a:off x="360300" y="613088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questiona o motivo da devolução do pacote.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9" name="Google Shape;3599;p322"/>
          <p:cNvSpPr/>
          <p:nvPr/>
        </p:nvSpPr>
        <p:spPr>
          <a:xfrm>
            <a:off x="360300" y="1087650"/>
            <a:ext cx="4126500" cy="3534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0" name="Google Shape;3600;p322"/>
          <p:cNvSpPr/>
          <p:nvPr/>
        </p:nvSpPr>
        <p:spPr>
          <a:xfrm>
            <a:off x="4657200" y="1087650"/>
            <a:ext cx="4126500" cy="3534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2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1" name="Google Shape;3601;p32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02" name="Google Shape;3602;p32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Devolução - </a:t>
            </a:r>
            <a:r>
              <a:rPr lang="pt-BR">
                <a:solidFill>
                  <a:schemeClr val="dk1"/>
                </a:solidFill>
              </a:rPr>
              <a:t>motivo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3" name="Google Shape;3603;p322"/>
          <p:cNvSpPr txBox="1"/>
          <p:nvPr/>
        </p:nvSpPr>
        <p:spPr>
          <a:xfrm>
            <a:off x="592525" y="1728825"/>
            <a:ext cx="37914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Analisar o histórico detalhado do pacote no WMS para entender o motivo da devolução. 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Sinalizar o embarcador com a macro mais indicada conforme o ocorrido:</a:t>
            </a: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&gt; Devolução&gt;Aguardou tratativa por mais de 3 dias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EN&gt;Devolução&gt;Fora da área de abrangência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EN&gt;Devolução&gt;Pacote com erro de CEP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EN&gt;Devolução&gt;Pacote recusado no raio-x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EN&gt;Redespacho&gt;Devolução por conta de insucesso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Resolvido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4" name="Google Shape;3604;p322"/>
          <p:cNvSpPr/>
          <p:nvPr/>
        </p:nvSpPr>
        <p:spPr>
          <a:xfrm>
            <a:off x="606850" y="12877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322"/>
          <p:cNvSpPr/>
          <p:nvPr/>
        </p:nvSpPr>
        <p:spPr>
          <a:xfrm>
            <a:off x="4882950" y="12877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6" name="Google Shape;3606;p322"/>
          <p:cNvSpPr txBox="1"/>
          <p:nvPr/>
        </p:nvSpPr>
        <p:spPr>
          <a:xfrm>
            <a:off x="4853400" y="1750875"/>
            <a:ext cx="3734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 atuação nessa tratativa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323"/>
          <p:cNvSpPr txBox="1"/>
          <p:nvPr>
            <p:ph type="title"/>
          </p:nvPr>
        </p:nvSpPr>
        <p:spPr>
          <a:xfrm>
            <a:off x="339673" y="338906"/>
            <a:ext cx="8038800" cy="225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 pendente</a:t>
            </a:r>
            <a:endParaRPr/>
          </a:p>
        </p:txBody>
      </p:sp>
      <p:sp>
        <p:nvSpPr>
          <p:cNvPr id="3612" name="Google Shape;3612;p323"/>
          <p:cNvSpPr txBox="1"/>
          <p:nvPr>
            <p:ph idx="1" type="subTitle"/>
          </p:nvPr>
        </p:nvSpPr>
        <p:spPr>
          <a:xfrm>
            <a:off x="339673" y="600500"/>
            <a:ext cx="8038800" cy="225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pacote consta em rota de entrega superior a 24h</a:t>
            </a:r>
            <a:endParaRPr/>
          </a:p>
        </p:txBody>
      </p:sp>
      <p:sp>
        <p:nvSpPr>
          <p:cNvPr id="3613" name="Google Shape;3613;p323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14" name="Google Shape;3614;p323"/>
          <p:cNvSpPr/>
          <p:nvPr/>
        </p:nvSpPr>
        <p:spPr>
          <a:xfrm>
            <a:off x="3249150" y="1421575"/>
            <a:ext cx="264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5" name="Google Shape;3615;p323"/>
          <p:cNvSpPr txBox="1"/>
          <p:nvPr/>
        </p:nvSpPr>
        <p:spPr>
          <a:xfrm>
            <a:off x="3494100" y="1611350"/>
            <a:ext cx="2155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Entregador rescindido</a:t>
            </a:r>
            <a:endParaRPr b="1" sz="900">
              <a:solidFill>
                <a:srgbClr val="00BA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6" name="Google Shape;3616;p323"/>
          <p:cNvSpPr/>
          <p:nvPr/>
        </p:nvSpPr>
        <p:spPr>
          <a:xfrm>
            <a:off x="4455756" y="1305618"/>
            <a:ext cx="231900" cy="231900"/>
          </a:xfrm>
          <a:prstGeom prst="ellipse">
            <a:avLst/>
          </a:prstGeom>
          <a:solidFill>
            <a:srgbClr val="0095FF"/>
          </a:solidFill>
          <a:ln>
            <a:noFill/>
          </a:ln>
          <a:effectLst>
            <a:outerShdw blurRad="242888" rotWithShape="0" algn="bl" dist="19050">
              <a:srgbClr val="000000">
                <a:alpha val="8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7" name="Google Shape;3617;p323"/>
          <p:cNvSpPr/>
          <p:nvPr/>
        </p:nvSpPr>
        <p:spPr>
          <a:xfrm>
            <a:off x="358975" y="1421575"/>
            <a:ext cx="264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8" name="Google Shape;3618;p323"/>
          <p:cNvSpPr txBox="1"/>
          <p:nvPr/>
        </p:nvSpPr>
        <p:spPr>
          <a:xfrm>
            <a:off x="604150" y="1595900"/>
            <a:ext cx="215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Consultar no Orwell se o driver está ativo ou rescindido</a:t>
            </a:r>
            <a:br>
              <a:rPr b="1" lang="pt-BR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900">
              <a:solidFill>
                <a:srgbClr val="00BA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9" name="Google Shape;3619;p323"/>
          <p:cNvSpPr/>
          <p:nvPr/>
        </p:nvSpPr>
        <p:spPr>
          <a:xfrm>
            <a:off x="1565581" y="1305618"/>
            <a:ext cx="231900" cy="231900"/>
          </a:xfrm>
          <a:prstGeom prst="ellipse">
            <a:avLst/>
          </a:prstGeom>
          <a:solidFill>
            <a:srgbClr val="0095FF"/>
          </a:solidFill>
          <a:ln>
            <a:noFill/>
          </a:ln>
          <a:effectLst>
            <a:outerShdw blurRad="242888" rotWithShape="0" algn="bl" dist="19050">
              <a:srgbClr val="000000">
                <a:alpha val="8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0" name="Google Shape;3620;p323"/>
          <p:cNvSpPr/>
          <p:nvPr/>
        </p:nvSpPr>
        <p:spPr>
          <a:xfrm>
            <a:off x="6139325" y="1421575"/>
            <a:ext cx="264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1" name="Google Shape;3621;p323"/>
          <p:cNvSpPr txBox="1"/>
          <p:nvPr/>
        </p:nvSpPr>
        <p:spPr>
          <a:xfrm>
            <a:off x="6384050" y="1611350"/>
            <a:ext cx="2155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Entregador Ativo</a:t>
            </a:r>
            <a:endParaRPr b="1" sz="900">
              <a:solidFill>
                <a:srgbClr val="00BA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2" name="Google Shape;3622;p323"/>
          <p:cNvSpPr/>
          <p:nvPr/>
        </p:nvSpPr>
        <p:spPr>
          <a:xfrm>
            <a:off x="7345931" y="1305618"/>
            <a:ext cx="231900" cy="231900"/>
          </a:xfrm>
          <a:prstGeom prst="ellipse">
            <a:avLst/>
          </a:prstGeom>
          <a:solidFill>
            <a:srgbClr val="0095FF"/>
          </a:solidFill>
          <a:ln>
            <a:noFill/>
          </a:ln>
          <a:effectLst>
            <a:outerShdw blurRad="242888" rotWithShape="0" algn="bl" dist="19050">
              <a:srgbClr val="000000">
                <a:alpha val="8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3" name="Google Shape;3623;p323"/>
          <p:cNvSpPr txBox="1"/>
          <p:nvPr/>
        </p:nvSpPr>
        <p:spPr>
          <a:xfrm>
            <a:off x="694225" y="2016750"/>
            <a:ext cx="1974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Como consultar?</a:t>
            </a:r>
            <a:br>
              <a:rPr lang="pt-BR" sz="9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a)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b="1" lang="pt-BR" sz="900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WMS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clicar em“ rota do mensageiro”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b)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 rota,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clicar no nome do driver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ser redirecionado ao seu perfil no </a:t>
            </a:r>
            <a:r>
              <a:rPr b="1" lang="pt-BR" sz="9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Orwell.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Depois disso, basta consultar o status do driver! Exemplo de um entregador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900"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4" name="Google Shape;3624;p323"/>
          <p:cNvSpPr txBox="1"/>
          <p:nvPr/>
        </p:nvSpPr>
        <p:spPr>
          <a:xfrm>
            <a:off x="3494100" y="2016750"/>
            <a:ext cx="215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Após realizar a consulta, se o entregador estiver rescindido, devemos seguir com a solicitação do </a:t>
            </a:r>
            <a:r>
              <a:rPr b="1" lang="pt-BR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JIRA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de extravio.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5" name="Google Shape;3625;p323"/>
          <p:cNvSpPr txBox="1"/>
          <p:nvPr/>
        </p:nvSpPr>
        <p:spPr>
          <a:xfrm>
            <a:off x="6384050" y="1950925"/>
            <a:ext cx="2104200" cy="24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Devemos realizar a busca no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Zendesk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número da rota ou e-mail do entregador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houver uma tratativa de Roubo/Furto em andamento ou sinalizada pelo driver, o ticket irá aparecer nessa busca.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Situações como esta podem acontecer em 3 cenários, que podem conferir no próximo slide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324"/>
          <p:cNvSpPr txBox="1"/>
          <p:nvPr>
            <p:ph type="title"/>
          </p:nvPr>
        </p:nvSpPr>
        <p:spPr>
          <a:xfrm>
            <a:off x="339673" y="338906"/>
            <a:ext cx="8038800" cy="225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 pendente</a:t>
            </a:r>
            <a:endParaRPr/>
          </a:p>
        </p:txBody>
      </p:sp>
      <p:sp>
        <p:nvSpPr>
          <p:cNvPr id="3631" name="Google Shape;3631;p324"/>
          <p:cNvSpPr txBox="1"/>
          <p:nvPr>
            <p:ph idx="1" type="subTitle"/>
          </p:nvPr>
        </p:nvSpPr>
        <p:spPr>
          <a:xfrm>
            <a:off x="339673" y="600500"/>
            <a:ext cx="8038800" cy="225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pacote consta em rota de entrega superior a 24h</a:t>
            </a:r>
            <a:endParaRPr/>
          </a:p>
        </p:txBody>
      </p:sp>
      <p:sp>
        <p:nvSpPr>
          <p:cNvPr id="3632" name="Google Shape;3632;p324"/>
          <p:cNvSpPr txBox="1"/>
          <p:nvPr>
            <p:ph idx="12" type="sldNum"/>
          </p:nvPr>
        </p:nvSpPr>
        <p:spPr>
          <a:xfrm>
            <a:off x="8803368" y="4814063"/>
            <a:ext cx="340500" cy="3375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33" name="Google Shape;3633;p324"/>
          <p:cNvSpPr/>
          <p:nvPr/>
        </p:nvSpPr>
        <p:spPr>
          <a:xfrm>
            <a:off x="3249150" y="1421575"/>
            <a:ext cx="264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4" name="Google Shape;3634;p324"/>
          <p:cNvSpPr txBox="1"/>
          <p:nvPr/>
        </p:nvSpPr>
        <p:spPr>
          <a:xfrm>
            <a:off x="3494100" y="1611350"/>
            <a:ext cx="2155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Entregador ativo  </a:t>
            </a:r>
            <a:endParaRPr b="1" sz="900">
              <a:solidFill>
                <a:srgbClr val="00BA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5" name="Google Shape;3635;p324"/>
          <p:cNvSpPr/>
          <p:nvPr/>
        </p:nvSpPr>
        <p:spPr>
          <a:xfrm>
            <a:off x="4455756" y="1305618"/>
            <a:ext cx="231900" cy="231900"/>
          </a:xfrm>
          <a:prstGeom prst="ellipse">
            <a:avLst/>
          </a:prstGeom>
          <a:solidFill>
            <a:srgbClr val="0095FF"/>
          </a:solidFill>
          <a:ln>
            <a:noFill/>
          </a:ln>
          <a:effectLst>
            <a:outerShdw blurRad="242888" rotWithShape="0" algn="bl" dist="19050">
              <a:srgbClr val="000000">
                <a:alpha val="8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6" name="Google Shape;3636;p324"/>
          <p:cNvSpPr/>
          <p:nvPr/>
        </p:nvSpPr>
        <p:spPr>
          <a:xfrm>
            <a:off x="358975" y="1421575"/>
            <a:ext cx="264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7" name="Google Shape;3637;p324"/>
          <p:cNvSpPr txBox="1"/>
          <p:nvPr/>
        </p:nvSpPr>
        <p:spPr>
          <a:xfrm>
            <a:off x="604150" y="1595900"/>
            <a:ext cx="2155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Entregador ativo </a:t>
            </a:r>
            <a:endParaRPr b="1" sz="900">
              <a:solidFill>
                <a:srgbClr val="00BA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8" name="Google Shape;3638;p324"/>
          <p:cNvSpPr/>
          <p:nvPr/>
        </p:nvSpPr>
        <p:spPr>
          <a:xfrm>
            <a:off x="1565581" y="1305618"/>
            <a:ext cx="231900" cy="231900"/>
          </a:xfrm>
          <a:prstGeom prst="ellipse">
            <a:avLst/>
          </a:prstGeom>
          <a:solidFill>
            <a:srgbClr val="0095FF"/>
          </a:solidFill>
          <a:ln>
            <a:noFill/>
          </a:ln>
          <a:effectLst>
            <a:outerShdw blurRad="242888" rotWithShape="0" algn="bl" dist="19050">
              <a:srgbClr val="000000">
                <a:alpha val="8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9" name="Google Shape;3639;p324"/>
          <p:cNvSpPr/>
          <p:nvPr/>
        </p:nvSpPr>
        <p:spPr>
          <a:xfrm>
            <a:off x="6139325" y="1421575"/>
            <a:ext cx="264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0" name="Google Shape;3640;p324"/>
          <p:cNvSpPr txBox="1"/>
          <p:nvPr/>
        </p:nvSpPr>
        <p:spPr>
          <a:xfrm>
            <a:off x="6384050" y="1611350"/>
            <a:ext cx="2155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Entregador Ativo  </a:t>
            </a:r>
            <a:endParaRPr b="1" sz="900">
              <a:solidFill>
                <a:srgbClr val="00BA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1" name="Google Shape;3641;p324"/>
          <p:cNvSpPr/>
          <p:nvPr/>
        </p:nvSpPr>
        <p:spPr>
          <a:xfrm>
            <a:off x="7345931" y="1305618"/>
            <a:ext cx="231900" cy="231900"/>
          </a:xfrm>
          <a:prstGeom prst="ellipse">
            <a:avLst/>
          </a:prstGeom>
          <a:solidFill>
            <a:srgbClr val="0095FF"/>
          </a:solidFill>
          <a:ln>
            <a:noFill/>
          </a:ln>
          <a:effectLst>
            <a:outerShdw blurRad="242888" rotWithShape="0" algn="bl" dist="19050">
              <a:srgbClr val="000000">
                <a:alpha val="8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2" name="Google Shape;3642;p324"/>
          <p:cNvSpPr txBox="1"/>
          <p:nvPr/>
        </p:nvSpPr>
        <p:spPr>
          <a:xfrm>
            <a:off x="489450" y="1808175"/>
            <a:ext cx="21552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Possui alguma pendência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-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pacote ainda não está no status de roubo/furto, pois estamos pendente de alguma confirmação do driver sobre quais são realmente os pacotes envolvidos no sinistro;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900">
                <a:latin typeface="Montserrat"/>
                <a:ea typeface="Montserrat"/>
                <a:cs typeface="Montserrat"/>
                <a:sym typeface="Montserrat"/>
              </a:rPr>
              <a:t>Ticket aguardando tratativa</a:t>
            </a:r>
            <a:br>
              <a:rPr b="1" lang="pt-BR" sz="900">
                <a:latin typeface="Montserrat"/>
                <a:ea typeface="Montserrat"/>
                <a:cs typeface="Montserrat"/>
                <a:sym typeface="Montserrat"/>
              </a:rPr>
            </a:br>
            <a:endParaRPr b="1"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-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Existe um ticket do driver sinalizando o roubo/furto localizado no Zendesk, mas continua na fila aguardando atendimento; </a:t>
            </a:r>
            <a:br>
              <a:rPr lang="pt-BR" sz="900"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3" name="Google Shape;3643;p324"/>
          <p:cNvSpPr txBox="1"/>
          <p:nvPr/>
        </p:nvSpPr>
        <p:spPr>
          <a:xfrm>
            <a:off x="3400750" y="2016750"/>
            <a:ext cx="21552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 operacional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-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 operacional do assistente, que esqueceu de solicitar a troca de status.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4" name="Google Shape;3644;p324"/>
          <p:cNvSpPr txBox="1"/>
          <p:nvPr/>
        </p:nvSpPr>
        <p:spPr>
          <a:xfrm>
            <a:off x="6312050" y="1955800"/>
            <a:ext cx="21042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 tratativa ou sinalização de roubo/furto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-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o drive não estiver rescindido, não há sinalização de roubo/furto, o pacote entra na regra de 15 ou 30 dias para extravio. A tratativa seguirá o fluxo atual de embarcadores.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325"/>
          <p:cNvSpPr/>
          <p:nvPr/>
        </p:nvSpPr>
        <p:spPr>
          <a:xfrm>
            <a:off x="360300" y="613088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nos contata com dúvidas sobre seus relatórios, base bruta ou overviews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1" name="Google Shape;3651;p325"/>
          <p:cNvSpPr/>
          <p:nvPr/>
        </p:nvSpPr>
        <p:spPr>
          <a:xfrm>
            <a:off x="360300" y="1087650"/>
            <a:ext cx="4126500" cy="3534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2" name="Google Shape;3652;p325"/>
          <p:cNvSpPr/>
          <p:nvPr/>
        </p:nvSpPr>
        <p:spPr>
          <a:xfrm>
            <a:off x="4657200" y="1087650"/>
            <a:ext cx="4126500" cy="3534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3" name="Google Shape;3653;p32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54" name="Google Shape;3654;p325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Dúvidas sobre </a:t>
            </a:r>
            <a:r>
              <a:rPr lang="pt-BR">
                <a:solidFill>
                  <a:schemeClr val="dk1"/>
                </a:solidFill>
              </a:rPr>
              <a:t>relatórios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5" name="Google Shape;3655;p325"/>
          <p:cNvSpPr txBox="1"/>
          <p:nvPr/>
        </p:nvSpPr>
        <p:spPr>
          <a:xfrm>
            <a:off x="592525" y="1728825"/>
            <a:ext cx="37914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Encaminhar o ticket sem macro para a caixa CS - Enterprise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Aberto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6" name="Google Shape;3656;p325"/>
          <p:cNvSpPr/>
          <p:nvPr/>
        </p:nvSpPr>
        <p:spPr>
          <a:xfrm>
            <a:off x="606850" y="12877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7" name="Google Shape;3657;p325"/>
          <p:cNvSpPr/>
          <p:nvPr/>
        </p:nvSpPr>
        <p:spPr>
          <a:xfrm>
            <a:off x="4882950" y="12877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8" name="Google Shape;3658;p325"/>
          <p:cNvSpPr txBox="1"/>
          <p:nvPr/>
        </p:nvSpPr>
        <p:spPr>
          <a:xfrm>
            <a:off x="4853400" y="1750875"/>
            <a:ext cx="3734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 atuação nessa tratativa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326"/>
          <p:cNvSpPr/>
          <p:nvPr/>
        </p:nvSpPr>
        <p:spPr>
          <a:xfrm>
            <a:off x="360300" y="613088"/>
            <a:ext cx="842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Ocorre quando o embarcador entra em contato com vários pacotes no mesmo ticket para que sejam feitas as tratativas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5" name="Google Shape;3665;p326"/>
          <p:cNvSpPr/>
          <p:nvPr/>
        </p:nvSpPr>
        <p:spPr>
          <a:xfrm>
            <a:off x="360300" y="1087650"/>
            <a:ext cx="4126500" cy="3534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6" name="Google Shape;3666;p326"/>
          <p:cNvSpPr/>
          <p:nvPr/>
        </p:nvSpPr>
        <p:spPr>
          <a:xfrm>
            <a:off x="4657200" y="1087650"/>
            <a:ext cx="4126500" cy="35349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588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7" name="Google Shape;3667;p32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68" name="Google Shape;3668;p32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Tickets com mais de 6 pacotes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9" name="Google Shape;3669;p326"/>
          <p:cNvSpPr txBox="1"/>
          <p:nvPr/>
        </p:nvSpPr>
        <p:spPr>
          <a:xfrm>
            <a:off x="592525" y="1728825"/>
            <a:ext cx="37914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Encaminhar o ticket para seu supervisor direcionar as pessoas que fazem essa tratativa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do ticket:</a:t>
            </a: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Aberto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0" name="Google Shape;3670;p326"/>
          <p:cNvSpPr/>
          <p:nvPr/>
        </p:nvSpPr>
        <p:spPr>
          <a:xfrm>
            <a:off x="606850" y="12877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1" name="Google Shape;3671;p326"/>
          <p:cNvSpPr/>
          <p:nvPr/>
        </p:nvSpPr>
        <p:spPr>
          <a:xfrm>
            <a:off x="4882950" y="1287775"/>
            <a:ext cx="492000" cy="2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2" name="Google Shape;3672;p326"/>
          <p:cNvSpPr txBox="1"/>
          <p:nvPr/>
        </p:nvSpPr>
        <p:spPr>
          <a:xfrm>
            <a:off x="4853400" y="1750875"/>
            <a:ext cx="3734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tem atuação nessa tratativa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4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6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p327"/>
          <p:cNvSpPr/>
          <p:nvPr/>
        </p:nvSpPr>
        <p:spPr>
          <a:xfrm>
            <a:off x="364025" y="965600"/>
            <a:ext cx="4115100" cy="40536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966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78" name="Google Shape;3678;p327"/>
          <p:cNvSpPr txBox="1"/>
          <p:nvPr>
            <p:ph idx="1" type="body"/>
          </p:nvPr>
        </p:nvSpPr>
        <p:spPr>
          <a:xfrm>
            <a:off x="715750" y="2199750"/>
            <a:ext cx="34290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</a:pP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FAQ - Migração SMB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</a:pP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Planilha do time - Clientes profissionais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</a:pP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Produtividade individual</a:t>
            </a: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 (seu ID será fornecido pelo seu supervisor)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</a:pP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Manual de </a:t>
            </a: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sobrevivência</a:t>
            </a: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 Sefaz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</a:pP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Identificar um possível extravio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</a:pP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Pesquisar se já Extravio aberto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</a:pP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Carteira de CS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</a:pP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Responsáveis por leves/agências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ontserrat"/>
              <a:buChar char="●"/>
            </a:pPr>
            <a:r>
              <a:rPr lang="pt-B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3"/>
              </a:rPr>
              <a:t>Abertura de PI</a:t>
            </a:r>
            <a:br>
              <a:rPr lang="pt-BR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9" name="Google Shape;3679;p32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80" name="Google Shape;3680;p327"/>
          <p:cNvSpPr txBox="1"/>
          <p:nvPr>
            <p:ph idx="2" type="body"/>
          </p:nvPr>
        </p:nvSpPr>
        <p:spPr>
          <a:xfrm>
            <a:off x="715750" y="814600"/>
            <a:ext cx="34290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Salva aí! </a:t>
            </a:r>
            <a:br>
              <a:rPr b="1" lang="pt-BR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Links úteis para o dia a dia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1" name="Google Shape;3681;p327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sz="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2" name="Google Shape;3682;p3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00725" y="814600"/>
            <a:ext cx="3711150" cy="37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p328"/>
          <p:cNvSpPr txBox="1"/>
          <p:nvPr>
            <p:ph type="title"/>
          </p:nvPr>
        </p:nvSpPr>
        <p:spPr>
          <a:xfrm>
            <a:off x="5157275" y="1421575"/>
            <a:ext cx="26406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Obrigado</a:t>
            </a:r>
            <a:endParaRPr b="0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8" name="Google Shape;3688;p328"/>
          <p:cNvSpPr txBox="1"/>
          <p:nvPr>
            <p:ph idx="1" type="body"/>
          </p:nvPr>
        </p:nvSpPr>
        <p:spPr>
          <a:xfrm>
            <a:off x="435175" y="4622500"/>
            <a:ext cx="8425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loggi.com</a:t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5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Modelo de atendimento - N2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9" name="Google Shape;1429;p158"/>
          <p:cNvSpPr txBox="1"/>
          <p:nvPr/>
        </p:nvSpPr>
        <p:spPr>
          <a:xfrm>
            <a:off x="358985" y="2523257"/>
            <a:ext cx="3527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geral, a atribuição do ticket vai acontecer para todos os casos que necessitarem de acompanhamento, como: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Montserrat"/>
              <a:buChar char="●"/>
            </a:pP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Acareação;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atrasado;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Montserrat"/>
              <a:buChar char="●"/>
            </a:pP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Extravio;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Montserrat"/>
              <a:buChar char="●"/>
            </a:pP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Retorno do cliente.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0" name="Google Shape;1430;p158"/>
          <p:cNvSpPr txBox="1"/>
          <p:nvPr/>
        </p:nvSpPr>
        <p:spPr>
          <a:xfrm>
            <a:off x="326099" y="1303900"/>
            <a:ext cx="352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Nível 2:</a:t>
            </a:r>
            <a:r>
              <a:rPr b="0" i="0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Nesse nível será feito o recebimento dos tickets que estão aguardando tratativa por parte do cliente ou de áreas internas. Ou seja, o atendimento deve ser</a:t>
            </a: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100% </a:t>
            </a: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focado no </a:t>
            </a:r>
            <a:r>
              <a:rPr b="1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</a:t>
            </a: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garantir a rápida </a:t>
            </a:r>
            <a:r>
              <a:rPr b="1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resolutividade </a:t>
            </a: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caso.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1" name="Google Shape;1431;p158"/>
          <p:cNvSpPr txBox="1"/>
          <p:nvPr/>
        </p:nvSpPr>
        <p:spPr>
          <a:xfrm>
            <a:off x="5031288" y="504063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Visualização do ticket no Zendesk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58"/>
          <p:cNvSpPr txBox="1"/>
          <p:nvPr/>
        </p:nvSpPr>
        <p:spPr>
          <a:xfrm>
            <a:off x="937525" y="4450600"/>
            <a:ext cx="686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se esqueça de ler todo o </a:t>
            </a:r>
            <a:r>
              <a:rPr b="1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histórico do atendimento</a:t>
            </a:r>
            <a:r>
              <a:rPr b="0" i="0" lang="pt-BR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realizar uma tratativa assertiva.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3" name="Google Shape;1433;p158"/>
          <p:cNvPicPr preferRelativeResize="0"/>
          <p:nvPr/>
        </p:nvPicPr>
        <p:blipFill rotWithShape="1">
          <a:blip r:embed="rId3">
            <a:alphaModFix/>
          </a:blip>
          <a:srcRect b="0" l="0" r="4488" t="0"/>
          <a:stretch/>
        </p:blipFill>
        <p:spPr>
          <a:xfrm>
            <a:off x="3990950" y="1495838"/>
            <a:ext cx="4982075" cy="21518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434" name="Google Shape;1434;p158"/>
          <p:cNvSpPr/>
          <p:nvPr/>
        </p:nvSpPr>
        <p:spPr>
          <a:xfrm>
            <a:off x="4067175" y="1785925"/>
            <a:ext cx="1339200" cy="3387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5" name="Google Shape;1435;p158"/>
          <p:cNvCxnSpPr>
            <a:stCxn id="1433" idx="2"/>
          </p:cNvCxnSpPr>
          <p:nvPr/>
        </p:nvCxnSpPr>
        <p:spPr>
          <a:xfrm flipH="1" rot="-5400000">
            <a:off x="6543488" y="3586152"/>
            <a:ext cx="526800" cy="6498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36" name="Google Shape;1436;p158"/>
          <p:cNvSpPr txBox="1"/>
          <p:nvPr/>
        </p:nvSpPr>
        <p:spPr>
          <a:xfrm>
            <a:off x="7156925" y="3931375"/>
            <a:ext cx="12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Atendimento realizado por N1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7" name="Google Shape;1437;p158"/>
          <p:cNvCxnSpPr>
            <a:stCxn id="1434" idx="0"/>
          </p:cNvCxnSpPr>
          <p:nvPr/>
        </p:nvCxnSpPr>
        <p:spPr>
          <a:xfrm rot="-5400000">
            <a:off x="4741725" y="1186975"/>
            <a:ext cx="594000" cy="6039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38" name="Google Shape;1438;p158"/>
          <p:cNvSpPr txBox="1"/>
          <p:nvPr/>
        </p:nvSpPr>
        <p:spPr>
          <a:xfrm>
            <a:off x="5340675" y="1007763"/>
            <a:ext cx="128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Atribuição para N2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41"/>
          <p:cNvSpPr txBox="1"/>
          <p:nvPr/>
        </p:nvSpPr>
        <p:spPr>
          <a:xfrm>
            <a:off x="367750" y="894525"/>
            <a:ext cx="36165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Tópico 01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1" name="Google Shape;1201;p141"/>
          <p:cNvSpPr txBox="1"/>
          <p:nvPr/>
        </p:nvSpPr>
        <p:spPr>
          <a:xfrm>
            <a:off x="4661025" y="1426400"/>
            <a:ext cx="41094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7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141"/>
          <p:cNvSpPr txBox="1"/>
          <p:nvPr/>
        </p:nvSpPr>
        <p:spPr>
          <a:xfrm>
            <a:off x="4659500" y="894525"/>
            <a:ext cx="36165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Tópico 02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3" name="Google Shape;1203;p141"/>
          <p:cNvSpPr txBox="1"/>
          <p:nvPr/>
        </p:nvSpPr>
        <p:spPr>
          <a:xfrm>
            <a:off x="369275" y="1426400"/>
            <a:ext cx="41094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rPr lang="pt-BR" sz="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Nossos Canais de atendimento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rPr lang="pt-BR" sz="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Sistemas e ferramentas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rPr lang="pt-BR" sz="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Modelo de atendimento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rPr lang="pt-BR" sz="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Causa raiz e Resolução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rPr lang="pt-BR" sz="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Boas práticas de atendimento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7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41"/>
          <p:cNvSpPr txBox="1"/>
          <p:nvPr/>
        </p:nvSpPr>
        <p:spPr>
          <a:xfrm>
            <a:off x="363150" y="359575"/>
            <a:ext cx="3133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Sumário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59"/>
          <p:cNvSpPr/>
          <p:nvPr/>
        </p:nvSpPr>
        <p:spPr>
          <a:xfrm>
            <a:off x="269025" y="1667900"/>
            <a:ext cx="1479300" cy="623400"/>
          </a:xfrm>
          <a:prstGeom prst="roundRect">
            <a:avLst>
              <a:gd fmla="val 8862" name="adj"/>
            </a:avLst>
          </a:prstGeom>
          <a:solidFill>
            <a:schemeClr val="accent2"/>
          </a:solidFill>
          <a:ln>
            <a:noFill/>
          </a:ln>
          <a:effectLst>
            <a:outerShdw blurRad="228600" rotWithShape="0" algn="bl" dir="300000" dist="19050">
              <a:srgbClr val="000000">
                <a:alpha val="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ticket é recebido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4" name="Google Shape;1444;p159"/>
          <p:cNvSpPr/>
          <p:nvPr/>
        </p:nvSpPr>
        <p:spPr>
          <a:xfrm>
            <a:off x="1148413" y="1372325"/>
            <a:ext cx="2105100" cy="1404300"/>
          </a:xfrm>
          <a:prstGeom prst="arc">
            <a:avLst>
              <a:gd fmla="val 12586604" name="adj1"/>
              <a:gd fmla="val 19905878" name="adj2"/>
            </a:avLst>
          </a:prstGeom>
          <a:noFill/>
          <a:ln cap="flat" cmpd="sng" w="12700">
            <a:solidFill>
              <a:schemeClr val="dk2"/>
            </a:solidFill>
            <a:prstDash val="dot"/>
            <a:round/>
            <a:headEnd len="sm" w="sm" type="none"/>
            <a:tailEnd len="sm" w="sm" type="oval"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159"/>
          <p:cNvSpPr/>
          <p:nvPr/>
        </p:nvSpPr>
        <p:spPr>
          <a:xfrm>
            <a:off x="5668463" y="1372325"/>
            <a:ext cx="2105100" cy="1404300"/>
          </a:xfrm>
          <a:prstGeom prst="arc">
            <a:avLst>
              <a:gd fmla="val 12586604" name="adj1"/>
              <a:gd fmla="val 19905878" name="adj2"/>
            </a:avLst>
          </a:prstGeom>
          <a:noFill/>
          <a:ln cap="flat" cmpd="sng" w="12700">
            <a:solidFill>
              <a:schemeClr val="dk2"/>
            </a:solidFill>
            <a:prstDash val="dot"/>
            <a:round/>
            <a:headEnd len="sm" w="sm" type="none"/>
            <a:tailEnd len="sm" w="sm" type="oval"/>
          </a:ln>
        </p:spPr>
        <p:txBody>
          <a:bodyPr anchorCtr="0" anchor="ctr" bIns="57375" lIns="57375" spcFirstLastPara="1" rIns="57375" wrap="square" tIns="573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59"/>
          <p:cNvSpPr/>
          <p:nvPr/>
        </p:nvSpPr>
        <p:spPr>
          <a:xfrm>
            <a:off x="7209900" y="1667900"/>
            <a:ext cx="1479300" cy="621300"/>
          </a:xfrm>
          <a:prstGeom prst="roundRect">
            <a:avLst>
              <a:gd fmla="val 8862" name="adj"/>
            </a:avLst>
          </a:prstGeom>
          <a:solidFill>
            <a:schemeClr val="accent3"/>
          </a:solidFill>
          <a:ln>
            <a:noFill/>
          </a:ln>
          <a:effectLst>
            <a:outerShdw blurRad="228600" rotWithShape="0" algn="bl" dir="300000" dist="19050">
              <a:srgbClr val="000000">
                <a:alpha val="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time de </a:t>
            </a:r>
            <a:r>
              <a:rPr b="1" i="1" lang="pt-BR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N2 </a:t>
            </a:r>
            <a:r>
              <a:rPr b="1" i="0" lang="pt-BR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acompanha o caso até a finalização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159"/>
          <p:cNvSpPr/>
          <p:nvPr/>
        </p:nvSpPr>
        <p:spPr>
          <a:xfrm>
            <a:off x="4896275" y="1667900"/>
            <a:ext cx="1479300" cy="621300"/>
          </a:xfrm>
          <a:prstGeom prst="roundRect">
            <a:avLst>
              <a:gd fmla="val 8862" name="adj"/>
            </a:avLst>
          </a:prstGeom>
          <a:solidFill>
            <a:schemeClr val="accent3"/>
          </a:solidFill>
          <a:ln>
            <a:noFill/>
          </a:ln>
          <a:effectLst>
            <a:outerShdw blurRad="228600" rotWithShape="0" algn="bl" dir="300000" dist="19050">
              <a:srgbClr val="000000">
                <a:alpha val="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ticket é recebido na caixa de </a:t>
            </a:r>
            <a:r>
              <a:rPr b="1" i="1" lang="pt-BR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N2 nacionais</a:t>
            </a:r>
            <a:endParaRPr b="1" i="1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159"/>
          <p:cNvSpPr/>
          <p:nvPr/>
        </p:nvSpPr>
        <p:spPr>
          <a:xfrm>
            <a:off x="2582650" y="1667900"/>
            <a:ext cx="1479300" cy="623400"/>
          </a:xfrm>
          <a:prstGeom prst="roundRect">
            <a:avLst>
              <a:gd fmla="val 8862" name="adj"/>
            </a:avLst>
          </a:prstGeom>
          <a:solidFill>
            <a:schemeClr val="accent2"/>
          </a:solidFill>
          <a:ln>
            <a:noFill/>
          </a:ln>
          <a:effectLst>
            <a:outerShdw blurRad="228600" rotWithShape="0" algn="bl" dir="300000" dist="19050">
              <a:srgbClr val="000000">
                <a:alpha val="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tratativa do caso é realizada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9" name="Google Shape;1449;p159"/>
          <p:cNvSpPr/>
          <p:nvPr/>
        </p:nvSpPr>
        <p:spPr>
          <a:xfrm>
            <a:off x="3692925" y="2776618"/>
            <a:ext cx="1688100" cy="725700"/>
          </a:xfrm>
          <a:prstGeom prst="roundRect">
            <a:avLst>
              <a:gd fmla="val 50000" name="adj"/>
            </a:avLst>
          </a:prstGeom>
          <a:solidFill>
            <a:srgbClr val="999999"/>
          </a:solidFill>
          <a:ln>
            <a:noFill/>
          </a:ln>
          <a:effectLst>
            <a:outerShdw blurRad="228600" rotWithShape="0" algn="bl" dir="300000" dist="19050">
              <a:srgbClr val="000000">
                <a:alpha val="5882"/>
              </a:srgbClr>
            </a:outerShdw>
          </a:effectLst>
        </p:spPr>
        <p:txBody>
          <a:bodyPr anchorCtr="0" anchor="ctr" bIns="43200" lIns="43200" spcFirstLastPara="1" rIns="43200" wrap="square" tIns="43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Tratativa passa a aguardar o retorno do cliente ou de áreas internas.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50" name="Google Shape;1450;p159"/>
          <p:cNvCxnSpPr>
            <a:stCxn id="1448" idx="2"/>
            <a:endCxn id="1449" idx="1"/>
          </p:cNvCxnSpPr>
          <p:nvPr/>
        </p:nvCxnSpPr>
        <p:spPr>
          <a:xfrm flipH="1" rot="-5400000">
            <a:off x="3083500" y="2530100"/>
            <a:ext cx="848100" cy="370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med" w="med" type="oval"/>
          </a:ln>
        </p:spPr>
      </p:cxnSp>
      <p:cxnSp>
        <p:nvCxnSpPr>
          <p:cNvPr id="1451" name="Google Shape;1451;p159"/>
          <p:cNvCxnSpPr>
            <a:stCxn id="1449" idx="3"/>
            <a:endCxn id="1447" idx="2"/>
          </p:cNvCxnSpPr>
          <p:nvPr/>
        </p:nvCxnSpPr>
        <p:spPr>
          <a:xfrm flipH="1" rot="10800000">
            <a:off x="5381025" y="2289268"/>
            <a:ext cx="255000" cy="850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med" w="med" type="oval"/>
          </a:ln>
        </p:spPr>
      </p:cxnSp>
      <p:sp>
        <p:nvSpPr>
          <p:cNvPr id="1452" name="Google Shape;1452;p159"/>
          <p:cNvSpPr txBox="1"/>
          <p:nvPr/>
        </p:nvSpPr>
        <p:spPr>
          <a:xfrm>
            <a:off x="700963" y="8700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Nível 1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159"/>
          <p:cNvSpPr txBox="1"/>
          <p:nvPr/>
        </p:nvSpPr>
        <p:spPr>
          <a:xfrm>
            <a:off x="5281838" y="8700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Nível 2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159"/>
          <p:cNvSpPr txBox="1"/>
          <p:nvPr/>
        </p:nvSpPr>
        <p:spPr>
          <a:xfrm>
            <a:off x="846338" y="2766025"/>
            <a:ext cx="2273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Expectativa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Garantir SLA de atendimento </a:t>
            </a:r>
            <a:r>
              <a:rPr b="0" i="1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(80%)</a:t>
            </a:r>
            <a:endParaRPr b="0" i="1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Zerar a caixa todos os dias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5" name="Google Shape;1455;p159"/>
          <p:cNvSpPr txBox="1"/>
          <p:nvPr/>
        </p:nvSpPr>
        <p:spPr>
          <a:xfrm>
            <a:off x="5947325" y="2763925"/>
            <a:ext cx="22737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Expectativa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Garantir a rápida </a:t>
            </a:r>
            <a:r>
              <a:rPr b="1" i="0" lang="pt-BR" sz="9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resolutividade 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dos casos;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Garantir que </a:t>
            </a:r>
            <a:r>
              <a:rPr b="1" i="0" lang="pt-BR" sz="9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100%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dos tickets sejam respondidos e finalizados.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6" name="Google Shape;1456;p159"/>
          <p:cNvSpPr txBox="1"/>
          <p:nvPr/>
        </p:nvSpPr>
        <p:spPr>
          <a:xfrm>
            <a:off x="359900" y="356400"/>
            <a:ext cx="79425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do ticket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7" name="Google Shape;1457;p159"/>
          <p:cNvSpPr txBox="1"/>
          <p:nvPr/>
        </p:nvSpPr>
        <p:spPr>
          <a:xfrm>
            <a:off x="360500" y="545100"/>
            <a:ext cx="84171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Movimento do ticket entre as áreas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58" name="Google Shape;1458;p159"/>
          <p:cNvCxnSpPr>
            <a:stCxn id="1449" idx="2"/>
          </p:cNvCxnSpPr>
          <p:nvPr/>
        </p:nvCxnSpPr>
        <p:spPr>
          <a:xfrm>
            <a:off x="4536975" y="3502318"/>
            <a:ext cx="0" cy="328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med" w="med" type="oval"/>
          </a:ln>
        </p:spPr>
      </p:cxnSp>
      <p:sp>
        <p:nvSpPr>
          <p:cNvPr id="1459" name="Google Shape;1459;p159"/>
          <p:cNvSpPr/>
          <p:nvPr/>
        </p:nvSpPr>
        <p:spPr>
          <a:xfrm>
            <a:off x="3422575" y="3830825"/>
            <a:ext cx="2221500" cy="942300"/>
          </a:xfrm>
          <a:prstGeom prst="roundRect">
            <a:avLst>
              <a:gd fmla="val 8862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300000" dist="19050">
              <a:srgbClr val="000000">
                <a:alpha val="5882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0" name="Google Shape;1460;p159"/>
          <p:cNvSpPr txBox="1"/>
          <p:nvPr/>
        </p:nvSpPr>
        <p:spPr>
          <a:xfrm>
            <a:off x="3289325" y="3830825"/>
            <a:ext cx="237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Impactos da não atribuição</a:t>
            </a:r>
            <a:endParaRPr b="1" i="0" sz="9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Aumento do </a:t>
            </a: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TMR </a:t>
            </a:r>
            <a:r>
              <a:rPr b="0" i="0" lang="pt-BR" sz="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i="0" lang="pt-BR" sz="9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FCR</a:t>
            </a:r>
            <a:r>
              <a:rPr b="0" i="0" lang="pt-BR" sz="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Impossibilidade em ter resultados reais do novo fluxo.</a:t>
            </a:r>
            <a:endParaRPr b="0" i="0" sz="9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60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>
                <a:solidFill>
                  <a:schemeClr val="lt1"/>
                </a:solidFill>
              </a:rPr>
              <a:t>Causa Raiz e Resolução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0" name="Google Shape;1470;p161"/>
          <p:cNvCxnSpPr>
            <a:stCxn id="1471" idx="6"/>
          </p:cNvCxnSpPr>
          <p:nvPr/>
        </p:nvCxnSpPr>
        <p:spPr>
          <a:xfrm flipH="1" rot="10800000">
            <a:off x="7304425" y="3508825"/>
            <a:ext cx="353400" cy="10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2" name="Google Shape;1472;p161"/>
          <p:cNvSpPr/>
          <p:nvPr/>
        </p:nvSpPr>
        <p:spPr>
          <a:xfrm>
            <a:off x="583400" y="723900"/>
            <a:ext cx="3138600" cy="632400"/>
          </a:xfrm>
          <a:prstGeom prst="roundRect">
            <a:avLst>
              <a:gd fmla="val 47421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3" name="Google Shape;1473;p161"/>
          <p:cNvSpPr txBox="1"/>
          <p:nvPr>
            <p:ph idx="12" type="sldNum"/>
          </p:nvPr>
        </p:nvSpPr>
        <p:spPr>
          <a:xfrm>
            <a:off x="8784425" y="4789150"/>
            <a:ext cx="359400" cy="3624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74" name="Google Shape;1474;p161"/>
          <p:cNvSpPr txBox="1"/>
          <p:nvPr/>
        </p:nvSpPr>
        <p:spPr>
          <a:xfrm>
            <a:off x="84175" y="-517625"/>
            <a:ext cx="41145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funciona?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5" name="Google Shape;1475;p161"/>
          <p:cNvCxnSpPr>
            <a:endCxn id="1476" idx="3"/>
          </p:cNvCxnSpPr>
          <p:nvPr/>
        </p:nvCxnSpPr>
        <p:spPr>
          <a:xfrm>
            <a:off x="4781825" y="2400658"/>
            <a:ext cx="1586400" cy="9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7" name="Google Shape;1477;p161"/>
          <p:cNvSpPr/>
          <p:nvPr/>
        </p:nvSpPr>
        <p:spPr>
          <a:xfrm>
            <a:off x="3778124" y="2176710"/>
            <a:ext cx="1193100" cy="5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161"/>
          <p:cNvSpPr/>
          <p:nvPr/>
        </p:nvSpPr>
        <p:spPr>
          <a:xfrm>
            <a:off x="5175125" y="2890832"/>
            <a:ext cx="1193100" cy="5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9" name="Google Shape;1479;p161"/>
          <p:cNvSpPr/>
          <p:nvPr/>
        </p:nvSpPr>
        <p:spPr>
          <a:xfrm>
            <a:off x="7516137" y="2513133"/>
            <a:ext cx="1193100" cy="5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0" name="Google Shape;1480;p161"/>
          <p:cNvSpPr/>
          <p:nvPr/>
        </p:nvSpPr>
        <p:spPr>
          <a:xfrm>
            <a:off x="3778124" y="1421575"/>
            <a:ext cx="1193100" cy="50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Embarcador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1" name="Google Shape;1481;p161"/>
          <p:cNvCxnSpPr>
            <a:stCxn id="1480" idx="2"/>
            <a:endCxn id="1477" idx="0"/>
          </p:cNvCxnSpPr>
          <p:nvPr/>
        </p:nvCxnSpPr>
        <p:spPr>
          <a:xfrm>
            <a:off x="4374674" y="1928275"/>
            <a:ext cx="0" cy="248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6" name="Google Shape;1476;p161"/>
          <p:cNvSpPr/>
          <p:nvPr/>
        </p:nvSpPr>
        <p:spPr>
          <a:xfrm>
            <a:off x="5175125" y="2157208"/>
            <a:ext cx="1193100" cy="50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Analista N1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2" name="Google Shape;1482;p161"/>
          <p:cNvCxnSpPr/>
          <p:nvPr/>
        </p:nvCxnSpPr>
        <p:spPr>
          <a:xfrm>
            <a:off x="5771600" y="2642272"/>
            <a:ext cx="0" cy="248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61"/>
          <p:cNvSpPr/>
          <p:nvPr/>
        </p:nvSpPr>
        <p:spPr>
          <a:xfrm>
            <a:off x="7475137" y="3235532"/>
            <a:ext cx="1193100" cy="506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Analista N2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4" name="Google Shape;1484;p161"/>
          <p:cNvSpPr/>
          <p:nvPr/>
        </p:nvSpPr>
        <p:spPr>
          <a:xfrm>
            <a:off x="7475137" y="3990785"/>
            <a:ext cx="1193100" cy="5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5" name="Google Shape;1485;p161"/>
          <p:cNvCxnSpPr/>
          <p:nvPr/>
        </p:nvCxnSpPr>
        <p:spPr>
          <a:xfrm>
            <a:off x="8071612" y="3742225"/>
            <a:ext cx="0" cy="248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6" name="Google Shape;148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516" y="1854850"/>
            <a:ext cx="3305358" cy="3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61"/>
          <p:cNvSpPr/>
          <p:nvPr/>
        </p:nvSpPr>
        <p:spPr>
          <a:xfrm>
            <a:off x="6720925" y="2482975"/>
            <a:ext cx="583500" cy="5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</a:rPr>
              <a:t>SIM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471" name="Google Shape;1471;p161"/>
          <p:cNvSpPr/>
          <p:nvPr/>
        </p:nvSpPr>
        <p:spPr>
          <a:xfrm>
            <a:off x="6720925" y="3235525"/>
            <a:ext cx="583500" cy="56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NÃO</a:t>
            </a:r>
            <a:endParaRPr b="1" sz="800">
              <a:solidFill>
                <a:schemeClr val="lt1"/>
              </a:solidFill>
            </a:endParaRPr>
          </a:p>
        </p:txBody>
      </p:sp>
      <p:cxnSp>
        <p:nvCxnSpPr>
          <p:cNvPr id="1488" name="Google Shape;1488;p161"/>
          <p:cNvCxnSpPr>
            <a:stCxn id="1478" idx="3"/>
            <a:endCxn id="1487" idx="2"/>
          </p:cNvCxnSpPr>
          <p:nvPr/>
        </p:nvCxnSpPr>
        <p:spPr>
          <a:xfrm flipH="1" rot="10800000">
            <a:off x="6368225" y="2766482"/>
            <a:ext cx="352800" cy="377700"/>
          </a:xfrm>
          <a:prstGeom prst="bentConnector3">
            <a:avLst>
              <a:gd fmla="val 4998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161"/>
          <p:cNvCxnSpPr>
            <a:stCxn id="1478" idx="3"/>
            <a:endCxn id="1471" idx="2"/>
          </p:cNvCxnSpPr>
          <p:nvPr/>
        </p:nvCxnSpPr>
        <p:spPr>
          <a:xfrm>
            <a:off x="6368225" y="3144182"/>
            <a:ext cx="352800" cy="374700"/>
          </a:xfrm>
          <a:prstGeom prst="bentConnector3">
            <a:avLst>
              <a:gd fmla="val 4998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161"/>
          <p:cNvCxnSpPr>
            <a:stCxn id="1487" idx="6"/>
            <a:endCxn id="1479" idx="1"/>
          </p:cNvCxnSpPr>
          <p:nvPr/>
        </p:nvCxnSpPr>
        <p:spPr>
          <a:xfrm>
            <a:off x="7304425" y="2766475"/>
            <a:ext cx="21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1" name="Google Shape;1491;p161"/>
          <p:cNvSpPr/>
          <p:nvPr/>
        </p:nvSpPr>
        <p:spPr>
          <a:xfrm>
            <a:off x="5384050" y="4538575"/>
            <a:ext cx="2493900" cy="567000"/>
          </a:xfrm>
          <a:prstGeom prst="roundRect">
            <a:avLst>
              <a:gd fmla="val 47421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6000"/>
              </a:srgbClr>
            </a:outerShdw>
          </a:effectLst>
        </p:spPr>
        <p:txBody>
          <a:bodyPr anchorCtr="0" anchor="ctr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800">
                <a:latin typeface="Montserrat"/>
                <a:ea typeface="Montserrat"/>
                <a:cs typeface="Montserrat"/>
                <a:sym typeface="Montserrat"/>
              </a:rPr>
              <a:t>Informações mais detalhadas podem ser encontradas no documento de </a:t>
            </a:r>
            <a:r>
              <a:rPr b="1" lang="pt-BR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Reciclagem - Causa Raiz e resolução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62"/>
          <p:cNvSpPr txBox="1"/>
          <p:nvPr/>
        </p:nvSpPr>
        <p:spPr>
          <a:xfrm>
            <a:off x="373525" y="1238675"/>
            <a:ext cx="2137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motivos de contato são os motivos utilizados pelo embarcador no momento da criação do ticket através da nossa central de ajuda.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7" name="Google Shape;1497;p162"/>
          <p:cNvCxnSpPr/>
          <p:nvPr/>
        </p:nvCxnSpPr>
        <p:spPr>
          <a:xfrm>
            <a:off x="6116662" y="1372263"/>
            <a:ext cx="0" cy="23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8" name="Google Shape;1498;p162"/>
          <p:cNvSpPr txBox="1"/>
          <p:nvPr/>
        </p:nvSpPr>
        <p:spPr>
          <a:xfrm>
            <a:off x="3458875" y="1297388"/>
            <a:ext cx="21546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Acareação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atrasado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Alterar o endereço de um pacote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Cancelar o envio de um pacote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danificado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Solicitar a confirmação da entrega (protocolo)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Entregador se comportou diferente do esperado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162"/>
          <p:cNvSpPr txBox="1"/>
          <p:nvPr/>
        </p:nvSpPr>
        <p:spPr>
          <a:xfrm>
            <a:off x="6597300" y="1294138"/>
            <a:ext cx="21546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Fraude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Coleta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Plataforma de Envios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Problemas na coleta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novo (Lead)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Dúvidas sobre relatórios ou ressarcimento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29150" lvl="0" marL="144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0" name="Google Shape;1500;p16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01" name="Google Shape;1501;p16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Motivos de contato</a:t>
            </a:r>
            <a:endParaRPr/>
          </a:p>
        </p:txBody>
      </p:sp>
      <p:pic>
        <p:nvPicPr>
          <p:cNvPr id="1502" name="Google Shape;1502;p162"/>
          <p:cNvPicPr preferRelativeResize="0"/>
          <p:nvPr/>
        </p:nvPicPr>
        <p:blipFill rotWithShape="1">
          <a:blip r:embed="rId3">
            <a:alphaModFix/>
          </a:blip>
          <a:srcRect b="0" l="8341" r="9717" t="35921"/>
          <a:stretch/>
        </p:blipFill>
        <p:spPr>
          <a:xfrm>
            <a:off x="373525" y="2248925"/>
            <a:ext cx="2459300" cy="1647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63"/>
          <p:cNvSpPr txBox="1"/>
          <p:nvPr/>
        </p:nvSpPr>
        <p:spPr>
          <a:xfrm>
            <a:off x="358975" y="633725"/>
            <a:ext cx="80781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Zendesk, através do ticket do cliente conseguimos verificar qual foi o motivo do contato selecionado por ele na nossa central de ajuda.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ATENÇÃO !!!!</a:t>
            </a:r>
            <a:endParaRPr b="1"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Às vezes o embarcador seleciona o motivo errado na central de ajuda, sempre iremos selecionar na causa e resolução o motivo conforme a nossa tratativa, </a:t>
            </a:r>
            <a:r>
              <a:rPr b="1" lang="pt-BR" sz="11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ou seja,</a:t>
            </a:r>
            <a:r>
              <a:rPr b="1" lang="pt-BR" sz="11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 o embarcador selecionou “pacote atrasado” mas o real motivo é devolução em andamento, logo iremos selecionar “Devolução em andamento nos campos de causa e resolução. </a:t>
            </a:r>
            <a:endParaRPr b="1" sz="1100">
              <a:solidFill>
                <a:srgbClr val="0095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8" name="Google Shape;1508;p16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09" name="Google Shape;1509;p16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identificar o motivo de contato?</a:t>
            </a:r>
            <a:endParaRPr/>
          </a:p>
        </p:txBody>
      </p:sp>
      <p:sp>
        <p:nvSpPr>
          <p:cNvPr id="1510" name="Google Shape;1510;p163"/>
          <p:cNvSpPr txBox="1"/>
          <p:nvPr/>
        </p:nvSpPr>
        <p:spPr>
          <a:xfrm>
            <a:off x="358975" y="2292875"/>
            <a:ext cx="36174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AutoNum type="arabicPeriod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visualizar essa informação basta clicar na opção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“Conversas”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mudar para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“Eventos”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1" name="Google Shape;1511;p163"/>
          <p:cNvPicPr preferRelativeResize="0"/>
          <p:nvPr/>
        </p:nvPicPr>
        <p:blipFill rotWithShape="1">
          <a:blip r:embed="rId3">
            <a:alphaModFix/>
          </a:blip>
          <a:srcRect b="0" l="0" r="11668" t="0"/>
          <a:stretch/>
        </p:blipFill>
        <p:spPr>
          <a:xfrm>
            <a:off x="482300" y="2759275"/>
            <a:ext cx="3304599" cy="1285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12" name="Google Shape;1512;p163"/>
          <p:cNvSpPr/>
          <p:nvPr/>
        </p:nvSpPr>
        <p:spPr>
          <a:xfrm>
            <a:off x="558600" y="2967125"/>
            <a:ext cx="268500" cy="29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3" name="Google Shape;1513;p163"/>
          <p:cNvCxnSpPr/>
          <p:nvPr/>
        </p:nvCxnSpPr>
        <p:spPr>
          <a:xfrm flipH="1" rot="10800000">
            <a:off x="446025" y="3449725"/>
            <a:ext cx="344700" cy="6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4" name="Google Shape;1514;p163"/>
          <p:cNvCxnSpPr/>
          <p:nvPr/>
        </p:nvCxnSpPr>
        <p:spPr>
          <a:xfrm flipH="1" rot="10800000">
            <a:off x="558600" y="3847550"/>
            <a:ext cx="344700" cy="6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163"/>
          <p:cNvCxnSpPr/>
          <p:nvPr/>
        </p:nvCxnSpPr>
        <p:spPr>
          <a:xfrm flipH="1">
            <a:off x="4401825" y="2183275"/>
            <a:ext cx="16800" cy="28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16" name="Google Shape;1516;p163"/>
          <p:cNvSpPr txBox="1"/>
          <p:nvPr/>
        </p:nvSpPr>
        <p:spPr>
          <a:xfrm>
            <a:off x="4819675" y="2118925"/>
            <a:ext cx="36174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AutoNum type="arabicPeriod" startAt="2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Agora basta rolar a tela até a primeira interação e olhar no campo de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“Motivo de contato”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7" name="Google Shape;1517;p163"/>
          <p:cNvPicPr preferRelativeResize="0"/>
          <p:nvPr/>
        </p:nvPicPr>
        <p:blipFill rotWithShape="1">
          <a:blip r:embed="rId4">
            <a:alphaModFix/>
          </a:blip>
          <a:srcRect b="23921" l="18080" r="39255" t="12795"/>
          <a:stretch/>
        </p:blipFill>
        <p:spPr>
          <a:xfrm>
            <a:off x="5009150" y="2512450"/>
            <a:ext cx="3374969" cy="230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6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3" name="Google Shape;1523;p164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Causa Raiz</a:t>
            </a:r>
            <a:endParaRPr/>
          </a:p>
        </p:txBody>
      </p:sp>
      <p:pic>
        <p:nvPicPr>
          <p:cNvPr id="1524" name="Google Shape;1524;p164"/>
          <p:cNvPicPr preferRelativeResize="0"/>
          <p:nvPr/>
        </p:nvPicPr>
        <p:blipFill rotWithShape="1">
          <a:blip r:embed="rId3">
            <a:alphaModFix/>
          </a:blip>
          <a:srcRect b="139" l="0" r="0" t="129"/>
          <a:stretch/>
        </p:blipFill>
        <p:spPr>
          <a:xfrm rot="10800000">
            <a:off x="-6625" y="-50"/>
            <a:ext cx="5163900" cy="51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64"/>
          <p:cNvSpPr/>
          <p:nvPr/>
        </p:nvSpPr>
        <p:spPr>
          <a:xfrm>
            <a:off x="4662800" y="890100"/>
            <a:ext cx="411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966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26" name="Google Shape;1526;p164"/>
          <p:cNvSpPr txBox="1"/>
          <p:nvPr/>
        </p:nvSpPr>
        <p:spPr>
          <a:xfrm>
            <a:off x="5023550" y="1971302"/>
            <a:ext cx="33936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causa raiz é um método utilizado para identificar a causa real de um problema, ou seja, é onde identificamos porque o embarcador solicitou nossa ajuda. </a:t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 pergunta que podemos nos fazer para ajudar a identificar qual a causa raiz é:</a:t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“Qual é o principal problema que gerou o contato do embarcador com a Loggi?”</a:t>
            </a:r>
            <a:endParaRPr b="1" i="1"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7" name="Google Shape;1527;p164"/>
          <p:cNvSpPr txBox="1"/>
          <p:nvPr/>
        </p:nvSpPr>
        <p:spPr>
          <a:xfrm>
            <a:off x="5016500" y="1224000"/>
            <a:ext cx="3400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Como descobrir qual a causa raiz?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8" name="Google Shape;1528;p164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sz="45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Google Shape;1533;p165"/>
          <p:cNvPicPr preferRelativeResize="0"/>
          <p:nvPr/>
        </p:nvPicPr>
        <p:blipFill rotWithShape="1">
          <a:blip r:embed="rId3">
            <a:alphaModFix/>
          </a:blip>
          <a:srcRect b="139" l="0" r="0" t="129"/>
          <a:stretch/>
        </p:blipFill>
        <p:spPr>
          <a:xfrm rot="10800000">
            <a:off x="-6625" y="-50"/>
            <a:ext cx="5163900" cy="51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65"/>
          <p:cNvSpPr/>
          <p:nvPr/>
        </p:nvSpPr>
        <p:spPr>
          <a:xfrm>
            <a:off x="4662800" y="890100"/>
            <a:ext cx="411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966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35" name="Google Shape;1535;p165"/>
          <p:cNvSpPr txBox="1"/>
          <p:nvPr>
            <p:ph idx="1" type="body"/>
          </p:nvPr>
        </p:nvSpPr>
        <p:spPr>
          <a:xfrm>
            <a:off x="5023550" y="1971302"/>
            <a:ext cx="33936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resolução, é onde vamos analisar quais são as ações tomadas para resolver o problema do embarcador.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Uma pergunta que podemos nos fazer para ajudar a identificar qual a causa raiz é: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“O que fiz para resolver o problema desse embarcador?”</a:t>
            </a:r>
            <a:endParaRPr b="1"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6" name="Google Shape;1536;p16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37" name="Google Shape;1537;p165"/>
          <p:cNvSpPr txBox="1"/>
          <p:nvPr/>
        </p:nvSpPr>
        <p:spPr>
          <a:xfrm>
            <a:off x="5016500" y="1224000"/>
            <a:ext cx="3400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Como descobrir qual a resolução?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165"/>
          <p:cNvSpPr txBox="1"/>
          <p:nvPr/>
        </p:nvSpPr>
        <p:spPr>
          <a:xfrm>
            <a:off x="358975" y="4789300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Privado &amp; Confidencial</a:t>
            </a:r>
            <a:endParaRPr sz="45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66"/>
          <p:cNvSpPr/>
          <p:nvPr/>
        </p:nvSpPr>
        <p:spPr>
          <a:xfrm>
            <a:off x="358975" y="1412700"/>
            <a:ext cx="3621000" cy="3114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1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966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44" name="Google Shape;1544;p166"/>
          <p:cNvSpPr txBox="1"/>
          <p:nvPr>
            <p:ph idx="1" type="subTitle"/>
          </p:nvPr>
        </p:nvSpPr>
        <p:spPr>
          <a:xfrm>
            <a:off x="726325" y="831925"/>
            <a:ext cx="28863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Zendesk teremos os campos de preenchimento da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causa raiz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da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IMPORTANTE: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se esqueça que a resolução será colocada somente ao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finalizar o atendimento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embarcador, então caso seja necessário atribuir esse ticket a caixa de </a:t>
            </a:r>
            <a:r>
              <a:rPr i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Nacionais - N2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não será necessário preencher esse campo nesse primeiro momento.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E NOS CASOS DE REABERTURA DE TICKET?</a:t>
            </a:r>
            <a:endParaRPr b="1" sz="13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Iremos reclassificar a causa e/ ou resolução conforme a tratativa dada na reabertura, esta reclassificação é de extrema importância </a:t>
            </a:r>
            <a:r>
              <a:rPr b="1" lang="pt-BR" sz="9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para podermos</a:t>
            </a:r>
            <a:r>
              <a:rPr b="1" lang="pt-BR" sz="9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 ter dados reais nas análises </a:t>
            </a:r>
            <a:r>
              <a:rPr b="1" lang="pt-BR" sz="9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posteriores.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03949" lvl="0" marL="46799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•"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Google Shape;1545;p16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46" name="Google Shape;1546;p16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Zendesk</a:t>
            </a:r>
            <a:endParaRPr/>
          </a:p>
        </p:txBody>
      </p:sp>
      <p:pic>
        <p:nvPicPr>
          <p:cNvPr id="1547" name="Google Shape;154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075" y="1820125"/>
            <a:ext cx="2268475" cy="124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67"/>
          <p:cNvSpPr/>
          <p:nvPr/>
        </p:nvSpPr>
        <p:spPr>
          <a:xfrm>
            <a:off x="4899275" y="1632275"/>
            <a:ext cx="2493900" cy="2916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3" name="Google Shape;1553;p167"/>
          <p:cNvSpPr/>
          <p:nvPr/>
        </p:nvSpPr>
        <p:spPr>
          <a:xfrm>
            <a:off x="1750825" y="1632275"/>
            <a:ext cx="2493900" cy="2916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9525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807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4" name="Google Shape;1554;p167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IMPORTANTE!</a:t>
            </a:r>
            <a:endParaRPr/>
          </a:p>
        </p:txBody>
      </p:sp>
      <p:sp>
        <p:nvSpPr>
          <p:cNvPr id="1555" name="Google Shape;1555;p16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6" name="Google Shape;1556;p167"/>
          <p:cNvSpPr txBox="1"/>
          <p:nvPr>
            <p:ph idx="1" type="subTitle"/>
          </p:nvPr>
        </p:nvSpPr>
        <p:spPr>
          <a:xfrm>
            <a:off x="602400" y="781925"/>
            <a:ext cx="7939200" cy="4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Os campos de </a:t>
            </a:r>
            <a:r>
              <a:rPr b="1" lang="pt-BR" sz="1000"/>
              <a:t>Causa raiz</a:t>
            </a:r>
            <a:r>
              <a:rPr lang="pt-BR" sz="1000"/>
              <a:t> e </a:t>
            </a:r>
            <a:r>
              <a:rPr b="1" lang="pt-BR" sz="1000"/>
              <a:t>Resolutividade</a:t>
            </a:r>
            <a:r>
              <a:rPr lang="pt-BR" sz="1000"/>
              <a:t> devem ser </a:t>
            </a:r>
            <a:r>
              <a:rPr b="1" lang="pt-BR" sz="1000">
                <a:solidFill>
                  <a:schemeClr val="dk1"/>
                </a:solidFill>
              </a:rPr>
              <a:t>sempre </a:t>
            </a:r>
            <a:r>
              <a:rPr lang="pt-BR" sz="1000"/>
              <a:t>selecionados na lista suspensa com o mouse, logo, a busca não deve ser realizada através da digitação nesses campos.</a:t>
            </a:r>
            <a:endParaRPr sz="1000"/>
          </a:p>
        </p:txBody>
      </p:sp>
      <p:pic>
        <p:nvPicPr>
          <p:cNvPr id="1557" name="Google Shape;1557;p167"/>
          <p:cNvPicPr preferRelativeResize="0"/>
          <p:nvPr/>
        </p:nvPicPr>
        <p:blipFill rotWithShape="1">
          <a:blip r:embed="rId3">
            <a:alphaModFix/>
          </a:blip>
          <a:srcRect b="14668" l="6805" r="51747" t="17891"/>
          <a:stretch/>
        </p:blipFill>
        <p:spPr>
          <a:xfrm>
            <a:off x="1928538" y="2289600"/>
            <a:ext cx="2138475" cy="21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167"/>
          <p:cNvPicPr preferRelativeResize="0"/>
          <p:nvPr/>
        </p:nvPicPr>
        <p:blipFill rotWithShape="1">
          <a:blip r:embed="rId4">
            <a:alphaModFix/>
          </a:blip>
          <a:srcRect b="0" l="7129" r="51967" t="37386"/>
          <a:stretch/>
        </p:blipFill>
        <p:spPr>
          <a:xfrm>
            <a:off x="5109800" y="2289600"/>
            <a:ext cx="2138451" cy="20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800" y="1835300"/>
            <a:ext cx="297949" cy="29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167900" y="1877875"/>
            <a:ext cx="268850" cy="2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67"/>
          <p:cNvSpPr txBox="1"/>
          <p:nvPr/>
        </p:nvSpPr>
        <p:spPr>
          <a:xfrm>
            <a:off x="2278750" y="1835300"/>
            <a:ext cx="115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Correto: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2" name="Google Shape;1562;p167"/>
          <p:cNvSpPr txBox="1"/>
          <p:nvPr/>
        </p:nvSpPr>
        <p:spPr>
          <a:xfrm>
            <a:off x="5527300" y="1835300"/>
            <a:ext cx="115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Errado: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68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Entendi e quais são as causas e resoluções que temos?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2"/>
          <p:cNvSpPr txBox="1"/>
          <p:nvPr>
            <p:ph type="title"/>
          </p:nvPr>
        </p:nvSpPr>
        <p:spPr>
          <a:xfrm>
            <a:off x="344957" y="338906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pt-BR"/>
              <a:t>Nossos canais</a:t>
            </a:r>
            <a:endParaRPr/>
          </a:p>
        </p:txBody>
      </p:sp>
      <p:sp>
        <p:nvSpPr>
          <p:cNvPr id="1210" name="Google Shape;1210;p142"/>
          <p:cNvSpPr/>
          <p:nvPr/>
        </p:nvSpPr>
        <p:spPr>
          <a:xfrm>
            <a:off x="2718650" y="1377775"/>
            <a:ext cx="1781100" cy="33993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480000" dist="9525">
              <a:srgbClr val="000000">
                <a:alpha val="7840"/>
              </a:srgbClr>
            </a:outerShdw>
          </a:effectLst>
        </p:spPr>
        <p:txBody>
          <a:bodyPr anchorCtr="0" anchor="t" bIns="99875" lIns="70775" spcFirstLastPara="1" rIns="70775" wrap="square" tIns="10027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1" name="Google Shape;1211;p142"/>
          <p:cNvSpPr/>
          <p:nvPr/>
        </p:nvSpPr>
        <p:spPr>
          <a:xfrm>
            <a:off x="4708525" y="1377775"/>
            <a:ext cx="1781100" cy="33993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480000" dist="9525">
              <a:srgbClr val="000000">
                <a:alpha val="7840"/>
              </a:srgbClr>
            </a:outerShdw>
          </a:effectLst>
        </p:spPr>
        <p:txBody>
          <a:bodyPr anchorCtr="0" anchor="t" bIns="99875" lIns="70775" spcFirstLastPara="1" rIns="70775" wrap="square" tIns="10027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2" name="Google Shape;1212;p142"/>
          <p:cNvSpPr txBox="1"/>
          <p:nvPr/>
        </p:nvSpPr>
        <p:spPr>
          <a:xfrm>
            <a:off x="3276325" y="2181175"/>
            <a:ext cx="115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URA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42"/>
          <p:cNvSpPr txBox="1"/>
          <p:nvPr/>
        </p:nvSpPr>
        <p:spPr>
          <a:xfrm>
            <a:off x="2691625" y="2727225"/>
            <a:ext cx="17445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Horário de atendimento: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Segunda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0" i="0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sexta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8h às 20h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Sábado: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8h às 16h20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4" name="Google Shape;1214;p142"/>
          <p:cNvSpPr txBox="1"/>
          <p:nvPr/>
        </p:nvSpPr>
        <p:spPr>
          <a:xfrm>
            <a:off x="4688500" y="2181175"/>
            <a:ext cx="17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Central de Ajuda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5" name="Google Shape;1215;p142"/>
          <p:cNvSpPr txBox="1"/>
          <p:nvPr/>
        </p:nvSpPr>
        <p:spPr>
          <a:xfrm>
            <a:off x="4688500" y="2727225"/>
            <a:ext cx="17445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Horário de atendimento: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95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Segunda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sexta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8h às 20h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Sábado:</a:t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8h às 16h20</a:t>
            </a:r>
            <a:endParaRPr b="0" i="0" sz="900" u="none" cap="none" strike="noStrike">
              <a:solidFill>
                <a:srgbClr val="0095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6" name="Google Shape;1216;p142"/>
          <p:cNvSpPr txBox="1"/>
          <p:nvPr/>
        </p:nvSpPr>
        <p:spPr>
          <a:xfrm>
            <a:off x="2736950" y="3846875"/>
            <a:ext cx="17445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Canal de contato: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2424-7751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7" name="Google Shape;1217;p142"/>
          <p:cNvSpPr txBox="1"/>
          <p:nvPr/>
        </p:nvSpPr>
        <p:spPr>
          <a:xfrm>
            <a:off x="4688500" y="3817100"/>
            <a:ext cx="17445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Canal de contato: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highlight>
                  <a:srgbClr val="F8F9F9"/>
                </a:highlight>
                <a:latin typeface="Montserrat"/>
                <a:ea typeface="Montserrat"/>
                <a:cs typeface="Montserrat"/>
                <a:sym typeface="Montserrat"/>
              </a:rPr>
              <a:t>loggi.com/ajuda</a:t>
            </a:r>
            <a:endParaRPr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8" name="Google Shape;1218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0037" y="1531775"/>
            <a:ext cx="767674" cy="7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4225" y="1566475"/>
            <a:ext cx="809200" cy="7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2" name="Google Shape;1572;p169"/>
          <p:cNvCxnSpPr>
            <a:endCxn id="1573" idx="0"/>
          </p:cNvCxnSpPr>
          <p:nvPr/>
        </p:nvCxnSpPr>
        <p:spPr>
          <a:xfrm>
            <a:off x="1035413" y="1816175"/>
            <a:ext cx="390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169"/>
          <p:cNvCxnSpPr>
            <a:stCxn id="1575" idx="3"/>
          </p:cNvCxnSpPr>
          <p:nvPr/>
        </p:nvCxnSpPr>
        <p:spPr>
          <a:xfrm>
            <a:off x="5169225" y="2777813"/>
            <a:ext cx="600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6" name="Google Shape;1576;p169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Acareação</a:t>
            </a:r>
            <a:endParaRPr/>
          </a:p>
        </p:txBody>
      </p:sp>
      <p:sp>
        <p:nvSpPr>
          <p:cNvPr id="1575" name="Google Shape;1575;p169"/>
          <p:cNvSpPr/>
          <p:nvPr/>
        </p:nvSpPr>
        <p:spPr>
          <a:xfrm>
            <a:off x="3743925" y="25696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Recebedor não reconhece a entrega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7" name="Google Shape;1577;p169"/>
          <p:cNvCxnSpPr>
            <a:stCxn id="1578" idx="3"/>
            <a:endCxn id="1575" idx="1"/>
          </p:cNvCxnSpPr>
          <p:nvPr/>
        </p:nvCxnSpPr>
        <p:spPr>
          <a:xfrm>
            <a:off x="3344025" y="2777213"/>
            <a:ext cx="399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9" name="Google Shape;1579;p169"/>
          <p:cNvSpPr/>
          <p:nvPr/>
        </p:nvSpPr>
        <p:spPr>
          <a:xfrm>
            <a:off x="7391563" y="171713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Acareação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3" name="Google Shape;1573;p169"/>
          <p:cNvSpPr/>
          <p:nvPr/>
        </p:nvSpPr>
        <p:spPr>
          <a:xfrm>
            <a:off x="383663" y="219927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Acareação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0" name="Google Shape;1580;p169"/>
          <p:cNvSpPr/>
          <p:nvPr/>
        </p:nvSpPr>
        <p:spPr>
          <a:xfrm>
            <a:off x="326663" y="14215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1" name="Google Shape;1581;p169"/>
          <p:cNvCxnSpPr>
            <a:stCxn id="1573" idx="3"/>
            <a:endCxn id="1578" idx="1"/>
          </p:cNvCxnSpPr>
          <p:nvPr/>
        </p:nvCxnSpPr>
        <p:spPr>
          <a:xfrm>
            <a:off x="1694963" y="277782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169"/>
          <p:cNvSpPr/>
          <p:nvPr/>
        </p:nvSpPr>
        <p:spPr>
          <a:xfrm>
            <a:off x="2006788" y="25723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3" name="Google Shape;1583;p169"/>
          <p:cNvSpPr/>
          <p:nvPr/>
        </p:nvSpPr>
        <p:spPr>
          <a:xfrm>
            <a:off x="5539063" y="25693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4" name="Google Shape;1584;p169"/>
          <p:cNvSpPr/>
          <p:nvPr/>
        </p:nvSpPr>
        <p:spPr>
          <a:xfrm>
            <a:off x="7367799" y="33331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Orientação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5" name="Google Shape;1585;p169"/>
          <p:cNvSpPr/>
          <p:nvPr/>
        </p:nvSpPr>
        <p:spPr>
          <a:xfrm>
            <a:off x="7367449" y="22860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Contestação + Extravio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6" name="Google Shape;1586;p169"/>
          <p:cNvSpPr/>
          <p:nvPr/>
        </p:nvSpPr>
        <p:spPr>
          <a:xfrm>
            <a:off x="7367799" y="28095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Inversão de pacotes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7" name="Google Shape;1587;p169"/>
          <p:cNvSpPr/>
          <p:nvPr/>
        </p:nvSpPr>
        <p:spPr>
          <a:xfrm>
            <a:off x="6964375" y="1896800"/>
            <a:ext cx="399900" cy="1666500"/>
          </a:xfrm>
          <a:prstGeom prst="leftBrace">
            <a:avLst>
              <a:gd fmla="val 50000" name="adj1"/>
              <a:gd fmla="val 56259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70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Pacote </a:t>
            </a:r>
            <a:r>
              <a:rPr lang="pt-BR"/>
              <a:t>atrasado</a:t>
            </a:r>
            <a:endParaRPr/>
          </a:p>
        </p:txBody>
      </p:sp>
      <p:sp>
        <p:nvSpPr>
          <p:cNvPr id="1593" name="Google Shape;1593;p170"/>
          <p:cNvSpPr/>
          <p:nvPr/>
        </p:nvSpPr>
        <p:spPr>
          <a:xfrm>
            <a:off x="3501713" y="859400"/>
            <a:ext cx="1519200" cy="3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Recusado pelo destinatário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4" name="Google Shape;1594;p170"/>
          <p:cNvSpPr/>
          <p:nvPr/>
        </p:nvSpPr>
        <p:spPr>
          <a:xfrm>
            <a:off x="3501713" y="1432887"/>
            <a:ext cx="1519200" cy="3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Endereço errado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5" name="Google Shape;1595;p170"/>
          <p:cNvSpPr/>
          <p:nvPr/>
        </p:nvSpPr>
        <p:spPr>
          <a:xfrm>
            <a:off x="3501979" y="1936341"/>
            <a:ext cx="1519200" cy="3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sem movimentação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170"/>
          <p:cNvSpPr/>
          <p:nvPr/>
        </p:nvSpPr>
        <p:spPr>
          <a:xfrm>
            <a:off x="3501979" y="2509828"/>
            <a:ext cx="1519200" cy="3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Recusado na base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7" name="Google Shape;1597;p170"/>
          <p:cNvSpPr/>
          <p:nvPr/>
        </p:nvSpPr>
        <p:spPr>
          <a:xfrm>
            <a:off x="5377788" y="27789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8" name="Google Shape;1598;p170"/>
          <p:cNvSpPr/>
          <p:nvPr/>
        </p:nvSpPr>
        <p:spPr>
          <a:xfrm>
            <a:off x="7389400" y="19950"/>
            <a:ext cx="1519500" cy="18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Extravio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170"/>
          <p:cNvSpPr/>
          <p:nvPr/>
        </p:nvSpPr>
        <p:spPr>
          <a:xfrm>
            <a:off x="7389400" y="269925"/>
            <a:ext cx="1519500" cy="18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0" name="Google Shape;1600;p170"/>
          <p:cNvSpPr/>
          <p:nvPr/>
        </p:nvSpPr>
        <p:spPr>
          <a:xfrm>
            <a:off x="7389400" y="746075"/>
            <a:ext cx="1519500" cy="18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Reenvio solicitado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1" name="Google Shape;1601;p170"/>
          <p:cNvSpPr/>
          <p:nvPr/>
        </p:nvSpPr>
        <p:spPr>
          <a:xfrm>
            <a:off x="7389400" y="985579"/>
            <a:ext cx="1519500" cy="31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Abertura de PI + Pacote encontrado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2" name="Google Shape;1602;p170"/>
          <p:cNvSpPr/>
          <p:nvPr/>
        </p:nvSpPr>
        <p:spPr>
          <a:xfrm>
            <a:off x="350750" y="23593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Pacote atrasado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3" name="Google Shape;1603;p170"/>
          <p:cNvSpPr/>
          <p:nvPr/>
        </p:nvSpPr>
        <p:spPr>
          <a:xfrm>
            <a:off x="293750" y="15864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04" name="Google Shape;1604;p170"/>
          <p:cNvCxnSpPr>
            <a:stCxn id="1602" idx="3"/>
            <a:endCxn id="1605" idx="1"/>
          </p:cNvCxnSpPr>
          <p:nvPr/>
        </p:nvCxnSpPr>
        <p:spPr>
          <a:xfrm>
            <a:off x="1662050" y="29378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170"/>
          <p:cNvCxnSpPr>
            <a:stCxn id="1603" idx="2"/>
            <a:endCxn id="1602" idx="0"/>
          </p:cNvCxnSpPr>
          <p:nvPr/>
        </p:nvCxnSpPr>
        <p:spPr>
          <a:xfrm>
            <a:off x="1006400" y="2002875"/>
            <a:ext cx="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7" name="Google Shape;1607;p170"/>
          <p:cNvSpPr/>
          <p:nvPr/>
        </p:nvSpPr>
        <p:spPr>
          <a:xfrm>
            <a:off x="7389400" y="1384636"/>
            <a:ext cx="1519500" cy="31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Abertura de PI + Extravio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170"/>
          <p:cNvSpPr/>
          <p:nvPr/>
        </p:nvSpPr>
        <p:spPr>
          <a:xfrm>
            <a:off x="7389400" y="3322825"/>
            <a:ext cx="1519500" cy="18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Regra de extravio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9" name="Google Shape;1609;p170"/>
          <p:cNvSpPr/>
          <p:nvPr/>
        </p:nvSpPr>
        <p:spPr>
          <a:xfrm>
            <a:off x="1796000" y="27296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0" name="Google Shape;1610;p170"/>
          <p:cNvSpPr/>
          <p:nvPr/>
        </p:nvSpPr>
        <p:spPr>
          <a:xfrm>
            <a:off x="3501713" y="3083316"/>
            <a:ext cx="1519200" cy="3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dentro do prazo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1" name="Google Shape;1611;p170"/>
          <p:cNvSpPr/>
          <p:nvPr/>
        </p:nvSpPr>
        <p:spPr>
          <a:xfrm>
            <a:off x="3501713" y="3656803"/>
            <a:ext cx="1519200" cy="3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retido no SEFAZ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2" name="Google Shape;1612;p170"/>
          <p:cNvSpPr/>
          <p:nvPr/>
        </p:nvSpPr>
        <p:spPr>
          <a:xfrm>
            <a:off x="7389400" y="532577"/>
            <a:ext cx="1519500" cy="18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encontrado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3" name="Google Shape;1613;p170"/>
          <p:cNvSpPr/>
          <p:nvPr/>
        </p:nvSpPr>
        <p:spPr>
          <a:xfrm>
            <a:off x="7389400" y="1783679"/>
            <a:ext cx="1519500" cy="1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Planilha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4" name="Google Shape;1614;p170"/>
          <p:cNvSpPr/>
          <p:nvPr/>
        </p:nvSpPr>
        <p:spPr>
          <a:xfrm>
            <a:off x="7389400" y="2013771"/>
            <a:ext cx="1519500" cy="31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Liberado na SEFAZ + Devolução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5" name="Google Shape;1615;p170"/>
          <p:cNvSpPr/>
          <p:nvPr/>
        </p:nvSpPr>
        <p:spPr>
          <a:xfrm>
            <a:off x="7389400" y="2421990"/>
            <a:ext cx="1519500" cy="31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Liberado na SEFAZ + Reenvio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6" name="Google Shape;1616;p170"/>
          <p:cNvSpPr/>
          <p:nvPr/>
        </p:nvSpPr>
        <p:spPr>
          <a:xfrm>
            <a:off x="7389400" y="2798237"/>
            <a:ext cx="1519500" cy="1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Redespacho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170"/>
          <p:cNvSpPr/>
          <p:nvPr/>
        </p:nvSpPr>
        <p:spPr>
          <a:xfrm>
            <a:off x="3501713" y="285913"/>
            <a:ext cx="1519200" cy="3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movimentado recentemente (24h)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170"/>
          <p:cNvSpPr/>
          <p:nvPr/>
        </p:nvSpPr>
        <p:spPr>
          <a:xfrm>
            <a:off x="3501979" y="4230290"/>
            <a:ext cx="1519200" cy="3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em status finalizador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9" name="Google Shape;1619;p170"/>
          <p:cNvSpPr/>
          <p:nvPr/>
        </p:nvSpPr>
        <p:spPr>
          <a:xfrm>
            <a:off x="3501729" y="4733765"/>
            <a:ext cx="1519200" cy="3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retido na Receita Federal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0" name="Google Shape;1620;p170"/>
          <p:cNvSpPr/>
          <p:nvPr/>
        </p:nvSpPr>
        <p:spPr>
          <a:xfrm>
            <a:off x="3230575" y="479775"/>
            <a:ext cx="263700" cy="4428900"/>
          </a:xfrm>
          <a:prstGeom prst="leftBrace">
            <a:avLst>
              <a:gd fmla="val 50000" name="adj1"/>
              <a:gd fmla="val 56259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70"/>
          <p:cNvSpPr/>
          <p:nvPr/>
        </p:nvSpPr>
        <p:spPr>
          <a:xfrm flipH="1">
            <a:off x="5021075" y="479775"/>
            <a:ext cx="323400" cy="4490100"/>
          </a:xfrm>
          <a:prstGeom prst="leftBrace">
            <a:avLst>
              <a:gd fmla="val 50000" name="adj1"/>
              <a:gd fmla="val 55629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70"/>
          <p:cNvSpPr/>
          <p:nvPr/>
        </p:nvSpPr>
        <p:spPr>
          <a:xfrm>
            <a:off x="6766600" y="138125"/>
            <a:ext cx="622800" cy="4940400"/>
          </a:xfrm>
          <a:prstGeom prst="leftBrace">
            <a:avLst>
              <a:gd fmla="val 50000" name="adj1"/>
              <a:gd fmla="val 56259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70"/>
          <p:cNvSpPr/>
          <p:nvPr/>
        </p:nvSpPr>
        <p:spPr>
          <a:xfrm>
            <a:off x="7389400" y="3049638"/>
            <a:ext cx="1519500" cy="1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Romaneio solicitado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4" name="Google Shape;1624;p170"/>
          <p:cNvSpPr/>
          <p:nvPr/>
        </p:nvSpPr>
        <p:spPr>
          <a:xfrm>
            <a:off x="7389400" y="3621675"/>
            <a:ext cx="1519500" cy="22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Nova previsão (02 dias)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5" name="Google Shape;1625;p170"/>
          <p:cNvSpPr/>
          <p:nvPr/>
        </p:nvSpPr>
        <p:spPr>
          <a:xfrm>
            <a:off x="7389400" y="3962513"/>
            <a:ext cx="1519500" cy="31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Orientação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p170"/>
          <p:cNvSpPr/>
          <p:nvPr/>
        </p:nvSpPr>
        <p:spPr>
          <a:xfrm>
            <a:off x="7389400" y="4393363"/>
            <a:ext cx="1519500" cy="31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- Pacote Entregue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7" name="Google Shape;1627;p170"/>
          <p:cNvSpPr/>
          <p:nvPr/>
        </p:nvSpPr>
        <p:spPr>
          <a:xfrm>
            <a:off x="7389400" y="4776663"/>
            <a:ext cx="1519500" cy="31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- Pacote Extraviado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71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Alterar o endereço de um pacote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3" name="Google Shape;1633;p171"/>
          <p:cNvSpPr/>
          <p:nvPr/>
        </p:nvSpPr>
        <p:spPr>
          <a:xfrm>
            <a:off x="3589497" y="213966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Endereço errado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4" name="Google Shape;1634;p171"/>
          <p:cNvSpPr/>
          <p:nvPr/>
        </p:nvSpPr>
        <p:spPr>
          <a:xfrm>
            <a:off x="7133009" y="201780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Alteração de endereço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5" name="Google Shape;1635;p171"/>
          <p:cNvSpPr/>
          <p:nvPr/>
        </p:nvSpPr>
        <p:spPr>
          <a:xfrm>
            <a:off x="7133009" y="25450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6" name="Google Shape;1636;p171"/>
          <p:cNvSpPr/>
          <p:nvPr/>
        </p:nvSpPr>
        <p:spPr>
          <a:xfrm>
            <a:off x="383663" y="219927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Alterar o endereço de um pacote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7" name="Google Shape;1637;p171"/>
          <p:cNvSpPr/>
          <p:nvPr/>
        </p:nvSpPr>
        <p:spPr>
          <a:xfrm>
            <a:off x="326663" y="135465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38" name="Google Shape;1638;p171"/>
          <p:cNvCxnSpPr>
            <a:stCxn id="1636" idx="3"/>
            <a:endCxn id="1639" idx="1"/>
          </p:cNvCxnSpPr>
          <p:nvPr/>
        </p:nvCxnSpPr>
        <p:spPr>
          <a:xfrm>
            <a:off x="1694963" y="277782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71"/>
          <p:cNvCxnSpPr>
            <a:stCxn id="1637" idx="2"/>
            <a:endCxn id="1636" idx="0"/>
          </p:cNvCxnSpPr>
          <p:nvPr/>
        </p:nvCxnSpPr>
        <p:spPr>
          <a:xfrm>
            <a:off x="1039313" y="177105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1" name="Google Shape;1641;p171"/>
          <p:cNvSpPr/>
          <p:nvPr/>
        </p:nvSpPr>
        <p:spPr>
          <a:xfrm>
            <a:off x="3622597" y="266223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deseja alterar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2" name="Google Shape;1642;p171"/>
          <p:cNvSpPr/>
          <p:nvPr/>
        </p:nvSpPr>
        <p:spPr>
          <a:xfrm>
            <a:off x="1918688" y="26049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3" name="Google Shape;1643;p171"/>
          <p:cNvSpPr/>
          <p:nvPr/>
        </p:nvSpPr>
        <p:spPr>
          <a:xfrm>
            <a:off x="5302084" y="25100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4" name="Google Shape;1644;p171"/>
          <p:cNvSpPr/>
          <p:nvPr/>
        </p:nvSpPr>
        <p:spPr>
          <a:xfrm>
            <a:off x="7133009" y="307225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orientação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5" name="Google Shape;1645;p171"/>
          <p:cNvSpPr/>
          <p:nvPr/>
        </p:nvSpPr>
        <p:spPr>
          <a:xfrm>
            <a:off x="3348175" y="2378600"/>
            <a:ext cx="233400" cy="875100"/>
          </a:xfrm>
          <a:prstGeom prst="leftBrace">
            <a:avLst>
              <a:gd fmla="val 50000" name="adj1"/>
              <a:gd fmla="val 54216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71"/>
          <p:cNvSpPr/>
          <p:nvPr/>
        </p:nvSpPr>
        <p:spPr>
          <a:xfrm flipH="1">
            <a:off x="5047897" y="2246400"/>
            <a:ext cx="233400" cy="1054500"/>
          </a:xfrm>
          <a:prstGeom prst="leftBrace">
            <a:avLst>
              <a:gd fmla="val 50000" name="adj1"/>
              <a:gd fmla="val 48348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71"/>
          <p:cNvSpPr/>
          <p:nvPr/>
        </p:nvSpPr>
        <p:spPr>
          <a:xfrm>
            <a:off x="6748197" y="2199275"/>
            <a:ext cx="337800" cy="1054500"/>
          </a:xfrm>
          <a:prstGeom prst="leftBrace">
            <a:avLst>
              <a:gd fmla="val 50000" name="adj1"/>
              <a:gd fmla="val 54216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71"/>
          <p:cNvSpPr/>
          <p:nvPr/>
        </p:nvSpPr>
        <p:spPr>
          <a:xfrm>
            <a:off x="3602084" y="31848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Endereço não localizado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72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Cancelar o envio de um pacote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4" name="Google Shape;1654;p172"/>
          <p:cNvSpPr/>
          <p:nvPr/>
        </p:nvSpPr>
        <p:spPr>
          <a:xfrm>
            <a:off x="3766475" y="177250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Desistência do recebedor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5" name="Google Shape;1655;p172"/>
          <p:cNvSpPr/>
          <p:nvPr/>
        </p:nvSpPr>
        <p:spPr>
          <a:xfrm>
            <a:off x="7199563" y="224640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6" name="Google Shape;1656;p172"/>
          <p:cNvSpPr/>
          <p:nvPr/>
        </p:nvSpPr>
        <p:spPr>
          <a:xfrm>
            <a:off x="7199563" y="27736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Orientação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7" name="Google Shape;1657;p172"/>
          <p:cNvSpPr/>
          <p:nvPr/>
        </p:nvSpPr>
        <p:spPr>
          <a:xfrm>
            <a:off x="383663" y="219927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Cancelar o envio de um pacote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8" name="Google Shape;1658;p172"/>
          <p:cNvSpPr/>
          <p:nvPr/>
        </p:nvSpPr>
        <p:spPr>
          <a:xfrm>
            <a:off x="326663" y="131355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9" name="Google Shape;1659;p172"/>
          <p:cNvCxnSpPr>
            <a:stCxn id="1657" idx="3"/>
            <a:endCxn id="1660" idx="1"/>
          </p:cNvCxnSpPr>
          <p:nvPr/>
        </p:nvCxnSpPr>
        <p:spPr>
          <a:xfrm>
            <a:off x="1694963" y="277782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172"/>
          <p:cNvCxnSpPr>
            <a:stCxn id="1658" idx="2"/>
            <a:endCxn id="1657" idx="0"/>
          </p:cNvCxnSpPr>
          <p:nvPr/>
        </p:nvCxnSpPr>
        <p:spPr>
          <a:xfrm>
            <a:off x="1039313" y="1729950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2" name="Google Shape;1662;p172"/>
          <p:cNvSpPr/>
          <p:nvPr/>
        </p:nvSpPr>
        <p:spPr>
          <a:xfrm>
            <a:off x="3766475" y="22814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atrasado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3" name="Google Shape;1663;p172"/>
          <p:cNvSpPr/>
          <p:nvPr/>
        </p:nvSpPr>
        <p:spPr>
          <a:xfrm>
            <a:off x="2018063" y="25696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4" name="Google Shape;1664;p172"/>
          <p:cNvSpPr/>
          <p:nvPr/>
        </p:nvSpPr>
        <p:spPr>
          <a:xfrm>
            <a:off x="5514863" y="25100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5" name="Google Shape;1665;p172"/>
          <p:cNvSpPr/>
          <p:nvPr/>
        </p:nvSpPr>
        <p:spPr>
          <a:xfrm>
            <a:off x="3766475" y="28599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em status finalizador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6" name="Google Shape;1666;p172"/>
          <p:cNvSpPr/>
          <p:nvPr/>
        </p:nvSpPr>
        <p:spPr>
          <a:xfrm>
            <a:off x="3463450" y="2105150"/>
            <a:ext cx="303000" cy="1251300"/>
          </a:xfrm>
          <a:prstGeom prst="leftBrace">
            <a:avLst>
              <a:gd fmla="val 50000" name="adj1"/>
              <a:gd fmla="val 54216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72"/>
          <p:cNvSpPr/>
          <p:nvPr/>
        </p:nvSpPr>
        <p:spPr>
          <a:xfrm>
            <a:off x="6940175" y="2404650"/>
            <a:ext cx="186900" cy="581400"/>
          </a:xfrm>
          <a:prstGeom prst="leftBrace">
            <a:avLst>
              <a:gd fmla="val 50000" name="adj1"/>
              <a:gd fmla="val 54216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72"/>
          <p:cNvSpPr/>
          <p:nvPr/>
        </p:nvSpPr>
        <p:spPr>
          <a:xfrm flipH="1">
            <a:off x="5182793" y="2067600"/>
            <a:ext cx="303000" cy="1288800"/>
          </a:xfrm>
          <a:prstGeom prst="leftBrace">
            <a:avLst>
              <a:gd fmla="val 50000" name="adj1"/>
              <a:gd fmla="val 48348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72"/>
          <p:cNvSpPr/>
          <p:nvPr/>
        </p:nvSpPr>
        <p:spPr>
          <a:xfrm>
            <a:off x="3766475" y="33673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Arquivo integrado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3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Pacote danificado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73"/>
          <p:cNvSpPr/>
          <p:nvPr/>
        </p:nvSpPr>
        <p:spPr>
          <a:xfrm>
            <a:off x="7007825" y="28126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Avaria recusada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173"/>
          <p:cNvSpPr/>
          <p:nvPr/>
        </p:nvSpPr>
        <p:spPr>
          <a:xfrm>
            <a:off x="296950" y="24708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Pacote Danificado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7" name="Google Shape;1677;p173"/>
          <p:cNvSpPr/>
          <p:nvPr/>
        </p:nvSpPr>
        <p:spPr>
          <a:xfrm>
            <a:off x="235025" y="15867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8" name="Google Shape;1678;p173"/>
          <p:cNvCxnSpPr>
            <a:stCxn id="1676" idx="3"/>
            <a:endCxn id="1679" idx="1"/>
          </p:cNvCxnSpPr>
          <p:nvPr/>
        </p:nvCxnSpPr>
        <p:spPr>
          <a:xfrm>
            <a:off x="1608250" y="30493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173"/>
          <p:cNvCxnSpPr>
            <a:stCxn id="1677" idx="2"/>
            <a:endCxn id="1676" idx="0"/>
          </p:cNvCxnSpPr>
          <p:nvPr/>
        </p:nvCxnSpPr>
        <p:spPr>
          <a:xfrm>
            <a:off x="947675" y="2003125"/>
            <a:ext cx="4800" cy="4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1" name="Google Shape;1681;p173"/>
          <p:cNvSpPr/>
          <p:nvPr/>
        </p:nvSpPr>
        <p:spPr>
          <a:xfrm>
            <a:off x="1742200" y="28411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2" name="Google Shape;1682;p173"/>
          <p:cNvSpPr/>
          <p:nvPr/>
        </p:nvSpPr>
        <p:spPr>
          <a:xfrm>
            <a:off x="5279182" y="28236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3" name="Google Shape;1683;p173"/>
          <p:cNvSpPr/>
          <p:nvPr/>
        </p:nvSpPr>
        <p:spPr>
          <a:xfrm>
            <a:off x="3461825" y="25609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faltante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4" name="Google Shape;1684;p173"/>
          <p:cNvSpPr/>
          <p:nvPr/>
        </p:nvSpPr>
        <p:spPr>
          <a:xfrm>
            <a:off x="3461825" y="31601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avariado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5" name="Google Shape;1685;p173"/>
          <p:cNvSpPr/>
          <p:nvPr/>
        </p:nvSpPr>
        <p:spPr>
          <a:xfrm>
            <a:off x="7007825" y="339753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orientação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6" name="Google Shape;1686;p173"/>
          <p:cNvSpPr/>
          <p:nvPr/>
        </p:nvSpPr>
        <p:spPr>
          <a:xfrm>
            <a:off x="7007825" y="228540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Avaria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173"/>
          <p:cNvSpPr/>
          <p:nvPr/>
        </p:nvSpPr>
        <p:spPr>
          <a:xfrm flipH="1">
            <a:off x="4952383" y="2701800"/>
            <a:ext cx="274800" cy="770700"/>
          </a:xfrm>
          <a:prstGeom prst="leftBrace">
            <a:avLst>
              <a:gd fmla="val 50000" name="adj1"/>
              <a:gd fmla="val 48348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73"/>
          <p:cNvSpPr/>
          <p:nvPr/>
        </p:nvSpPr>
        <p:spPr>
          <a:xfrm>
            <a:off x="3184693" y="2756225"/>
            <a:ext cx="274800" cy="641400"/>
          </a:xfrm>
          <a:prstGeom prst="leftBrace">
            <a:avLst>
              <a:gd fmla="val 50000" name="adj1"/>
              <a:gd fmla="val 46695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73"/>
          <p:cNvSpPr/>
          <p:nvPr/>
        </p:nvSpPr>
        <p:spPr>
          <a:xfrm>
            <a:off x="6720050" y="2406250"/>
            <a:ext cx="303000" cy="1251300"/>
          </a:xfrm>
          <a:prstGeom prst="leftBrace">
            <a:avLst>
              <a:gd fmla="val 50000" name="adj1"/>
              <a:gd fmla="val 54216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74"/>
          <p:cNvSpPr txBox="1"/>
          <p:nvPr>
            <p:ph type="title"/>
          </p:nvPr>
        </p:nvSpPr>
        <p:spPr>
          <a:xfrm>
            <a:off x="358975" y="359575"/>
            <a:ext cx="69045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Solicitar a confirmação da entrega (protocolo)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74"/>
          <p:cNvSpPr/>
          <p:nvPr/>
        </p:nvSpPr>
        <p:spPr>
          <a:xfrm>
            <a:off x="6807332" y="2076319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Acareação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6" name="Google Shape;1696;p174"/>
          <p:cNvSpPr/>
          <p:nvPr/>
        </p:nvSpPr>
        <p:spPr>
          <a:xfrm>
            <a:off x="6807332" y="2673582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Envio do protocolo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7" name="Google Shape;1697;p174"/>
          <p:cNvSpPr/>
          <p:nvPr/>
        </p:nvSpPr>
        <p:spPr>
          <a:xfrm>
            <a:off x="449350" y="23184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Solicitar a confirmação da entrega (protocolo)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8" name="Google Shape;1698;p174"/>
          <p:cNvSpPr/>
          <p:nvPr/>
        </p:nvSpPr>
        <p:spPr>
          <a:xfrm>
            <a:off x="392350" y="14573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9" name="Google Shape;1699;p174"/>
          <p:cNvCxnSpPr>
            <a:stCxn id="1697" idx="3"/>
            <a:endCxn id="1700" idx="1"/>
          </p:cNvCxnSpPr>
          <p:nvPr/>
        </p:nvCxnSpPr>
        <p:spPr>
          <a:xfrm>
            <a:off x="1760650" y="28969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1" name="Google Shape;1701;p174"/>
          <p:cNvCxnSpPr>
            <a:stCxn id="1698" idx="2"/>
            <a:endCxn id="1697" idx="0"/>
          </p:cNvCxnSpPr>
          <p:nvPr/>
        </p:nvCxnSpPr>
        <p:spPr>
          <a:xfrm>
            <a:off x="1105000" y="1873775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2" name="Google Shape;1702;p174"/>
          <p:cNvSpPr/>
          <p:nvPr/>
        </p:nvSpPr>
        <p:spPr>
          <a:xfrm>
            <a:off x="1894600" y="26887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3" name="Google Shape;1703;p174"/>
          <p:cNvCxnSpPr>
            <a:stCxn id="1702" idx="3"/>
          </p:cNvCxnSpPr>
          <p:nvPr/>
        </p:nvCxnSpPr>
        <p:spPr>
          <a:xfrm>
            <a:off x="3319900" y="2896975"/>
            <a:ext cx="174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4" name="Google Shape;1704;p174"/>
          <p:cNvSpPr/>
          <p:nvPr/>
        </p:nvSpPr>
        <p:spPr>
          <a:xfrm>
            <a:off x="3453850" y="294070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Recebedor não reconhece a entrega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5" name="Google Shape;1705;p174"/>
          <p:cNvCxnSpPr/>
          <p:nvPr/>
        </p:nvCxnSpPr>
        <p:spPr>
          <a:xfrm>
            <a:off x="4879150" y="2896975"/>
            <a:ext cx="174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6" name="Google Shape;1706;p174"/>
          <p:cNvSpPr/>
          <p:nvPr/>
        </p:nvSpPr>
        <p:spPr>
          <a:xfrm>
            <a:off x="5013088" y="26739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7" name="Google Shape;1707;p174"/>
          <p:cNvSpPr/>
          <p:nvPr/>
        </p:nvSpPr>
        <p:spPr>
          <a:xfrm>
            <a:off x="6807332" y="3277007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orientação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8" name="Google Shape;1708;p174"/>
          <p:cNvSpPr/>
          <p:nvPr/>
        </p:nvSpPr>
        <p:spPr>
          <a:xfrm>
            <a:off x="6464443" y="2198182"/>
            <a:ext cx="303000" cy="1251300"/>
          </a:xfrm>
          <a:prstGeom prst="leftBrace">
            <a:avLst>
              <a:gd fmla="val 50000" name="adj1"/>
              <a:gd fmla="val 54216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74"/>
          <p:cNvSpPr/>
          <p:nvPr/>
        </p:nvSpPr>
        <p:spPr>
          <a:xfrm>
            <a:off x="3453850" y="24072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 solicitou comprovante de entrega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75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Devolução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75"/>
          <p:cNvSpPr/>
          <p:nvPr/>
        </p:nvSpPr>
        <p:spPr>
          <a:xfrm>
            <a:off x="7007800" y="10763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BDP + Extravio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6" name="Google Shape;1716;p175"/>
          <p:cNvSpPr/>
          <p:nvPr/>
        </p:nvSpPr>
        <p:spPr>
          <a:xfrm>
            <a:off x="7013779" y="37651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Interromper devolução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7" name="Google Shape;1717;p175"/>
          <p:cNvSpPr/>
          <p:nvPr/>
        </p:nvSpPr>
        <p:spPr>
          <a:xfrm>
            <a:off x="7037696" y="31852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Informar prazo da devolução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8" name="Google Shape;1718;p175"/>
          <p:cNvSpPr/>
          <p:nvPr/>
        </p:nvSpPr>
        <p:spPr>
          <a:xfrm>
            <a:off x="296950" y="23946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Devolução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9" name="Google Shape;1719;p175"/>
          <p:cNvSpPr/>
          <p:nvPr/>
        </p:nvSpPr>
        <p:spPr>
          <a:xfrm>
            <a:off x="239950" y="14952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0" name="Google Shape;1720;p175"/>
          <p:cNvCxnSpPr>
            <a:stCxn id="1718" idx="3"/>
            <a:endCxn id="1721" idx="1"/>
          </p:cNvCxnSpPr>
          <p:nvPr/>
        </p:nvCxnSpPr>
        <p:spPr>
          <a:xfrm>
            <a:off x="1608250" y="29731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75"/>
          <p:cNvCxnSpPr>
            <a:stCxn id="1719" idx="2"/>
            <a:endCxn id="1718" idx="0"/>
          </p:cNvCxnSpPr>
          <p:nvPr/>
        </p:nvCxnSpPr>
        <p:spPr>
          <a:xfrm>
            <a:off x="952600" y="1911625"/>
            <a:ext cx="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3" name="Google Shape;1723;p175"/>
          <p:cNvSpPr/>
          <p:nvPr/>
        </p:nvSpPr>
        <p:spPr>
          <a:xfrm>
            <a:off x="1742200" y="27649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4" name="Google Shape;1724;p175"/>
          <p:cNvSpPr/>
          <p:nvPr/>
        </p:nvSpPr>
        <p:spPr>
          <a:xfrm>
            <a:off x="5297991" y="26712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5" name="Google Shape;1725;p175"/>
          <p:cNvSpPr/>
          <p:nvPr/>
        </p:nvSpPr>
        <p:spPr>
          <a:xfrm>
            <a:off x="3552385" y="206926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sem movimentação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175"/>
          <p:cNvSpPr/>
          <p:nvPr/>
        </p:nvSpPr>
        <p:spPr>
          <a:xfrm>
            <a:off x="3552398" y="25586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Recusado pelo destinatário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175"/>
          <p:cNvSpPr/>
          <p:nvPr/>
        </p:nvSpPr>
        <p:spPr>
          <a:xfrm>
            <a:off x="7019758" y="265800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BDP+ Avaria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8" name="Google Shape;1728;p175"/>
          <p:cNvSpPr/>
          <p:nvPr/>
        </p:nvSpPr>
        <p:spPr>
          <a:xfrm>
            <a:off x="7025738" y="160355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BDP + Pacote encontrado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9" name="Google Shape;1729;p175"/>
          <p:cNvSpPr/>
          <p:nvPr/>
        </p:nvSpPr>
        <p:spPr>
          <a:xfrm>
            <a:off x="3552335" y="30385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Endereço errado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0" name="Google Shape;1730;p175"/>
          <p:cNvSpPr/>
          <p:nvPr/>
        </p:nvSpPr>
        <p:spPr>
          <a:xfrm>
            <a:off x="7043675" y="43450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orientação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1" name="Google Shape;1731;p175"/>
          <p:cNvSpPr/>
          <p:nvPr/>
        </p:nvSpPr>
        <p:spPr>
          <a:xfrm>
            <a:off x="7031717" y="21307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Envio do comprovante de devolução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2" name="Google Shape;1732;p175"/>
          <p:cNvSpPr/>
          <p:nvPr/>
        </p:nvSpPr>
        <p:spPr>
          <a:xfrm>
            <a:off x="3552398" y="35184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 dentro do prazo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3" name="Google Shape;1733;p175"/>
          <p:cNvSpPr/>
          <p:nvPr/>
        </p:nvSpPr>
        <p:spPr>
          <a:xfrm>
            <a:off x="3184700" y="2089975"/>
            <a:ext cx="337800" cy="1875300"/>
          </a:xfrm>
          <a:prstGeom prst="leftBrace">
            <a:avLst>
              <a:gd fmla="val 50000" name="adj1"/>
              <a:gd fmla="val 46695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75"/>
          <p:cNvSpPr/>
          <p:nvPr/>
        </p:nvSpPr>
        <p:spPr>
          <a:xfrm flipH="1">
            <a:off x="5007575" y="2013775"/>
            <a:ext cx="219600" cy="1875300"/>
          </a:xfrm>
          <a:prstGeom prst="leftBrace">
            <a:avLst>
              <a:gd fmla="val 50000" name="adj1"/>
              <a:gd fmla="val 48348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75"/>
          <p:cNvSpPr/>
          <p:nvPr/>
        </p:nvSpPr>
        <p:spPr>
          <a:xfrm>
            <a:off x="6752025" y="1258750"/>
            <a:ext cx="219600" cy="3363900"/>
          </a:xfrm>
          <a:prstGeom prst="leftBrace">
            <a:avLst>
              <a:gd fmla="val 50000" name="adj1"/>
              <a:gd fmla="val 49935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75"/>
          <p:cNvSpPr/>
          <p:nvPr/>
        </p:nvSpPr>
        <p:spPr>
          <a:xfrm>
            <a:off x="3552385" y="15732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 atrasada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7" name="Google Shape;1737;p175"/>
          <p:cNvSpPr/>
          <p:nvPr/>
        </p:nvSpPr>
        <p:spPr>
          <a:xfrm>
            <a:off x="3552398" y="40118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Motivo da devolução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76"/>
          <p:cNvSpPr txBox="1"/>
          <p:nvPr>
            <p:ph type="title"/>
          </p:nvPr>
        </p:nvSpPr>
        <p:spPr>
          <a:xfrm>
            <a:off x="358975" y="359575"/>
            <a:ext cx="58938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Entregador se comportou diferente do esperado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76"/>
          <p:cNvSpPr/>
          <p:nvPr/>
        </p:nvSpPr>
        <p:spPr>
          <a:xfrm>
            <a:off x="7121160" y="170386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Abertura de ocorrência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4" name="Google Shape;1744;p176"/>
          <p:cNvSpPr/>
          <p:nvPr/>
        </p:nvSpPr>
        <p:spPr>
          <a:xfrm>
            <a:off x="7121160" y="22310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Acareação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5" name="Google Shape;1745;p176"/>
          <p:cNvSpPr/>
          <p:nvPr/>
        </p:nvSpPr>
        <p:spPr>
          <a:xfrm>
            <a:off x="7121160" y="27583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Avaria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6" name="Google Shape;1746;p176"/>
          <p:cNvSpPr/>
          <p:nvPr/>
        </p:nvSpPr>
        <p:spPr>
          <a:xfrm>
            <a:off x="296950" y="23946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Entregador se comportou diferente do esperado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7" name="Google Shape;1747;p176"/>
          <p:cNvSpPr/>
          <p:nvPr/>
        </p:nvSpPr>
        <p:spPr>
          <a:xfrm>
            <a:off x="239950" y="15486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8" name="Google Shape;1748;p176"/>
          <p:cNvCxnSpPr>
            <a:stCxn id="1746" idx="3"/>
            <a:endCxn id="1749" idx="1"/>
          </p:cNvCxnSpPr>
          <p:nvPr/>
        </p:nvCxnSpPr>
        <p:spPr>
          <a:xfrm>
            <a:off x="1608250" y="29731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0" name="Google Shape;1750;p176"/>
          <p:cNvCxnSpPr>
            <a:stCxn id="1747" idx="2"/>
            <a:endCxn id="1746" idx="0"/>
          </p:cNvCxnSpPr>
          <p:nvPr/>
        </p:nvCxnSpPr>
        <p:spPr>
          <a:xfrm>
            <a:off x="952600" y="1965025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1" name="Google Shape;1751;p176"/>
          <p:cNvSpPr/>
          <p:nvPr/>
        </p:nvSpPr>
        <p:spPr>
          <a:xfrm>
            <a:off x="1742200" y="27649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2" name="Google Shape;1752;p176"/>
          <p:cNvSpPr/>
          <p:nvPr/>
        </p:nvSpPr>
        <p:spPr>
          <a:xfrm>
            <a:off x="5277253" y="285166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3" name="Google Shape;1753;p176"/>
          <p:cNvSpPr/>
          <p:nvPr/>
        </p:nvSpPr>
        <p:spPr>
          <a:xfrm>
            <a:off x="3474847" y="2536874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Falha do processo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4" name="Google Shape;1754;p176"/>
          <p:cNvSpPr/>
          <p:nvPr/>
        </p:nvSpPr>
        <p:spPr>
          <a:xfrm>
            <a:off x="3474847" y="3136074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Postura do entregador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5" name="Google Shape;1755;p176"/>
          <p:cNvSpPr/>
          <p:nvPr/>
        </p:nvSpPr>
        <p:spPr>
          <a:xfrm>
            <a:off x="7121160" y="328555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Avaria recusada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6" name="Google Shape;1756;p176"/>
          <p:cNvSpPr/>
          <p:nvPr/>
        </p:nvSpPr>
        <p:spPr>
          <a:xfrm>
            <a:off x="7158435" y="38766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orientação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7" name="Google Shape;1757;p176"/>
          <p:cNvSpPr/>
          <p:nvPr/>
        </p:nvSpPr>
        <p:spPr>
          <a:xfrm>
            <a:off x="3184693" y="2756225"/>
            <a:ext cx="274800" cy="641400"/>
          </a:xfrm>
          <a:prstGeom prst="leftBrace">
            <a:avLst>
              <a:gd fmla="val 50000" name="adj1"/>
              <a:gd fmla="val 46695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76"/>
          <p:cNvSpPr/>
          <p:nvPr/>
        </p:nvSpPr>
        <p:spPr>
          <a:xfrm flipH="1">
            <a:off x="4952383" y="2701800"/>
            <a:ext cx="274800" cy="770700"/>
          </a:xfrm>
          <a:prstGeom prst="leftBrace">
            <a:avLst>
              <a:gd fmla="val 50000" name="adj1"/>
              <a:gd fmla="val 48348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176"/>
          <p:cNvSpPr/>
          <p:nvPr/>
        </p:nvSpPr>
        <p:spPr>
          <a:xfrm>
            <a:off x="6752025" y="1955275"/>
            <a:ext cx="337800" cy="2155200"/>
          </a:xfrm>
          <a:prstGeom prst="leftBrace">
            <a:avLst>
              <a:gd fmla="val 50000" name="adj1"/>
              <a:gd fmla="val 50456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4" name="Google Shape;1764;p177"/>
          <p:cNvCxnSpPr>
            <a:stCxn id="1765" idx="3"/>
          </p:cNvCxnSpPr>
          <p:nvPr/>
        </p:nvCxnSpPr>
        <p:spPr>
          <a:xfrm flipH="1" rot="10800000">
            <a:off x="3167500" y="2803075"/>
            <a:ext cx="26415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177"/>
          <p:cNvSpPr txBox="1"/>
          <p:nvPr>
            <p:ph type="title"/>
          </p:nvPr>
        </p:nvSpPr>
        <p:spPr>
          <a:xfrm>
            <a:off x="358975" y="359575"/>
            <a:ext cx="6723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Meu cliente recebeu uma mensagem suspeita no WhatsApp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77"/>
          <p:cNvSpPr/>
          <p:nvPr/>
        </p:nvSpPr>
        <p:spPr>
          <a:xfrm>
            <a:off x="7255100" y="232290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Abertura de ocorrência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8" name="Google Shape;1768;p177"/>
          <p:cNvSpPr/>
          <p:nvPr/>
        </p:nvSpPr>
        <p:spPr>
          <a:xfrm>
            <a:off x="7255100" y="285013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orientação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69" name="Google Shape;1769;p177"/>
          <p:cNvCxnSpPr>
            <a:stCxn id="1767" idx="1"/>
            <a:endCxn id="1770" idx="3"/>
          </p:cNvCxnSpPr>
          <p:nvPr/>
        </p:nvCxnSpPr>
        <p:spPr>
          <a:xfrm flipH="1">
            <a:off x="6812600" y="2531100"/>
            <a:ext cx="442500" cy="2721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177"/>
          <p:cNvCxnSpPr>
            <a:stCxn id="1768" idx="1"/>
            <a:endCxn id="1770" idx="3"/>
          </p:cNvCxnSpPr>
          <p:nvPr/>
        </p:nvCxnSpPr>
        <p:spPr>
          <a:xfrm rot="10800000">
            <a:off x="6812600" y="2803338"/>
            <a:ext cx="442500" cy="2550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177"/>
          <p:cNvSpPr/>
          <p:nvPr/>
        </p:nvSpPr>
        <p:spPr>
          <a:xfrm>
            <a:off x="296950" y="22422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Fraude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3" name="Google Shape;1773;p177"/>
          <p:cNvSpPr/>
          <p:nvPr/>
        </p:nvSpPr>
        <p:spPr>
          <a:xfrm>
            <a:off x="239950" y="136475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4" name="Google Shape;1774;p177"/>
          <p:cNvCxnSpPr>
            <a:stCxn id="1772" idx="3"/>
            <a:endCxn id="1775" idx="1"/>
          </p:cNvCxnSpPr>
          <p:nvPr/>
        </p:nvCxnSpPr>
        <p:spPr>
          <a:xfrm>
            <a:off x="1608250" y="28207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177"/>
          <p:cNvCxnSpPr>
            <a:stCxn id="1773" idx="2"/>
            <a:endCxn id="1772" idx="0"/>
          </p:cNvCxnSpPr>
          <p:nvPr/>
        </p:nvCxnSpPr>
        <p:spPr>
          <a:xfrm>
            <a:off x="952600" y="1781150"/>
            <a:ext cx="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5" name="Google Shape;1765;p177"/>
          <p:cNvSpPr/>
          <p:nvPr/>
        </p:nvSpPr>
        <p:spPr>
          <a:xfrm>
            <a:off x="1742200" y="26125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0" name="Google Shape;1770;p177"/>
          <p:cNvSpPr/>
          <p:nvPr/>
        </p:nvSpPr>
        <p:spPr>
          <a:xfrm>
            <a:off x="5387213" y="25950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7" name="Google Shape;1777;p177"/>
          <p:cNvSpPr/>
          <p:nvPr/>
        </p:nvSpPr>
        <p:spPr>
          <a:xfrm>
            <a:off x="3612063" y="26058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Risco de fraude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78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178"/>
          <p:cNvSpPr/>
          <p:nvPr/>
        </p:nvSpPr>
        <p:spPr>
          <a:xfrm>
            <a:off x="7098767" y="12238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Jira + Ajuste de horário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4" name="Google Shape;1784;p178"/>
          <p:cNvSpPr/>
          <p:nvPr/>
        </p:nvSpPr>
        <p:spPr>
          <a:xfrm>
            <a:off x="296950" y="21660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Coleta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5" name="Google Shape;1785;p178"/>
          <p:cNvSpPr/>
          <p:nvPr/>
        </p:nvSpPr>
        <p:spPr>
          <a:xfrm>
            <a:off x="239950" y="12885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6" name="Google Shape;1786;p178"/>
          <p:cNvCxnSpPr>
            <a:stCxn id="1784" idx="3"/>
            <a:endCxn id="1787" idx="1"/>
          </p:cNvCxnSpPr>
          <p:nvPr/>
        </p:nvCxnSpPr>
        <p:spPr>
          <a:xfrm>
            <a:off x="1608250" y="27445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8" name="Google Shape;1788;p178"/>
          <p:cNvCxnSpPr>
            <a:stCxn id="1785" idx="2"/>
            <a:endCxn id="1784" idx="0"/>
          </p:cNvCxnSpPr>
          <p:nvPr/>
        </p:nvCxnSpPr>
        <p:spPr>
          <a:xfrm>
            <a:off x="952600" y="1704925"/>
            <a:ext cx="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9" name="Google Shape;1789;p178"/>
          <p:cNvSpPr/>
          <p:nvPr/>
        </p:nvSpPr>
        <p:spPr>
          <a:xfrm>
            <a:off x="1742200" y="25363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0" name="Google Shape;1790;p178"/>
          <p:cNvSpPr/>
          <p:nvPr/>
        </p:nvSpPr>
        <p:spPr>
          <a:xfrm>
            <a:off x="5344477" y="25916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1" name="Google Shape;1791;p178"/>
          <p:cNvSpPr/>
          <p:nvPr/>
        </p:nvSpPr>
        <p:spPr>
          <a:xfrm>
            <a:off x="3461825" y="8083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coletado - sem movimentação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2" name="Google Shape;1792;p178"/>
          <p:cNvSpPr/>
          <p:nvPr/>
        </p:nvSpPr>
        <p:spPr>
          <a:xfrm>
            <a:off x="3461825" y="14075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Coleta não realizada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178"/>
          <p:cNvSpPr/>
          <p:nvPr/>
        </p:nvSpPr>
        <p:spPr>
          <a:xfrm>
            <a:off x="7098767" y="346991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Orientação - Insucesso coleta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4" name="Google Shape;1794;p178"/>
          <p:cNvSpPr/>
          <p:nvPr/>
        </p:nvSpPr>
        <p:spPr>
          <a:xfrm>
            <a:off x="7098767" y="178538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Jira + Ajuste de grade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5" name="Google Shape;1795;p178"/>
          <p:cNvSpPr/>
          <p:nvPr/>
        </p:nvSpPr>
        <p:spPr>
          <a:xfrm>
            <a:off x="6795126" y="1421575"/>
            <a:ext cx="303600" cy="2837100"/>
          </a:xfrm>
          <a:prstGeom prst="leftBrace">
            <a:avLst>
              <a:gd fmla="val 50000" name="adj1"/>
              <a:gd fmla="val 49935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78"/>
          <p:cNvSpPr/>
          <p:nvPr/>
        </p:nvSpPr>
        <p:spPr>
          <a:xfrm>
            <a:off x="3461825" y="20171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integrado e não coletado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7" name="Google Shape;1797;p178"/>
          <p:cNvSpPr/>
          <p:nvPr/>
        </p:nvSpPr>
        <p:spPr>
          <a:xfrm>
            <a:off x="3461825" y="2591613"/>
            <a:ext cx="1425300" cy="41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Ajuste na grade de coletas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8" name="Google Shape;1798;p178"/>
          <p:cNvSpPr/>
          <p:nvPr/>
        </p:nvSpPr>
        <p:spPr>
          <a:xfrm>
            <a:off x="3640268" y="3128883"/>
            <a:ext cx="1039200" cy="329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Alterar horário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9" name="Google Shape;1799;p178"/>
          <p:cNvSpPr/>
          <p:nvPr/>
        </p:nvSpPr>
        <p:spPr>
          <a:xfrm>
            <a:off x="3657848" y="3563458"/>
            <a:ext cx="1039200" cy="329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Alterar endereço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78"/>
          <p:cNvSpPr/>
          <p:nvPr/>
        </p:nvSpPr>
        <p:spPr>
          <a:xfrm>
            <a:off x="3657848" y="3998032"/>
            <a:ext cx="1039200" cy="329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Suspender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178"/>
          <p:cNvSpPr/>
          <p:nvPr/>
        </p:nvSpPr>
        <p:spPr>
          <a:xfrm>
            <a:off x="3657848" y="4432607"/>
            <a:ext cx="1039200" cy="329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Cancelar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2" name="Google Shape;1802;p178"/>
          <p:cNvSpPr/>
          <p:nvPr/>
        </p:nvSpPr>
        <p:spPr>
          <a:xfrm>
            <a:off x="3167500" y="980875"/>
            <a:ext cx="219600" cy="3728700"/>
          </a:xfrm>
          <a:prstGeom prst="leftBrace">
            <a:avLst>
              <a:gd fmla="val 50000" name="adj1"/>
              <a:gd fmla="val 49935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78"/>
          <p:cNvSpPr/>
          <p:nvPr/>
        </p:nvSpPr>
        <p:spPr>
          <a:xfrm flipH="1">
            <a:off x="4961975" y="980875"/>
            <a:ext cx="382500" cy="3728700"/>
          </a:xfrm>
          <a:prstGeom prst="leftBrace">
            <a:avLst>
              <a:gd fmla="val 50000" name="adj1"/>
              <a:gd fmla="val 4901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78"/>
          <p:cNvSpPr/>
          <p:nvPr/>
        </p:nvSpPr>
        <p:spPr>
          <a:xfrm>
            <a:off x="7098767" y="234689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Jira + Cancelamento de grade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5" name="Google Shape;1805;p178"/>
          <p:cNvSpPr/>
          <p:nvPr/>
        </p:nvSpPr>
        <p:spPr>
          <a:xfrm>
            <a:off x="7098767" y="290840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Jira + Suspensão de grade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6" name="Google Shape;1806;p178"/>
          <p:cNvSpPr/>
          <p:nvPr/>
        </p:nvSpPr>
        <p:spPr>
          <a:xfrm>
            <a:off x="7098767" y="40314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Orientação com passo a passo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07" name="Google Shape;1807;p178"/>
          <p:cNvCxnSpPr>
            <a:endCxn id="1798" idx="1"/>
          </p:cNvCxnSpPr>
          <p:nvPr/>
        </p:nvCxnSpPr>
        <p:spPr>
          <a:xfrm flipH="1" rot="-5400000">
            <a:off x="3444968" y="3098283"/>
            <a:ext cx="243000" cy="147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178"/>
          <p:cNvCxnSpPr>
            <a:stCxn id="1798" idx="1"/>
            <a:endCxn id="1799" idx="1"/>
          </p:cNvCxnSpPr>
          <p:nvPr/>
        </p:nvCxnSpPr>
        <p:spPr>
          <a:xfrm>
            <a:off x="3640268" y="3293583"/>
            <a:ext cx="17700" cy="434700"/>
          </a:xfrm>
          <a:prstGeom prst="bentConnector3">
            <a:avLst>
              <a:gd fmla="val -972842" name="adj1"/>
            </a:avLst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178"/>
          <p:cNvCxnSpPr>
            <a:stCxn id="1799" idx="1"/>
            <a:endCxn id="1800" idx="1"/>
          </p:cNvCxnSpPr>
          <p:nvPr/>
        </p:nvCxnSpPr>
        <p:spPr>
          <a:xfrm>
            <a:off x="3657848" y="3728158"/>
            <a:ext cx="600" cy="434700"/>
          </a:xfrm>
          <a:prstGeom prst="bentConnector3">
            <a:avLst>
              <a:gd fmla="val -31628895" name="adj1"/>
            </a:avLst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178"/>
          <p:cNvCxnSpPr>
            <a:stCxn id="1800" idx="1"/>
            <a:endCxn id="1801" idx="1"/>
          </p:cNvCxnSpPr>
          <p:nvPr/>
        </p:nvCxnSpPr>
        <p:spPr>
          <a:xfrm>
            <a:off x="3657848" y="4162732"/>
            <a:ext cx="600" cy="434700"/>
          </a:xfrm>
          <a:prstGeom prst="bentConnector3">
            <a:avLst>
              <a:gd fmla="val -27291395" name="adj1"/>
            </a:avLst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43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>
                <a:solidFill>
                  <a:schemeClr val="lt1"/>
                </a:solidFill>
              </a:rPr>
              <a:t>Sistemas e Ferramentas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79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Plataforma de envios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79"/>
          <p:cNvSpPr/>
          <p:nvPr/>
        </p:nvSpPr>
        <p:spPr>
          <a:xfrm>
            <a:off x="7098767" y="12238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Jira + liberação de acesso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79"/>
          <p:cNvSpPr/>
          <p:nvPr/>
        </p:nvSpPr>
        <p:spPr>
          <a:xfrm>
            <a:off x="296950" y="21660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Plataforma de envios 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8" name="Google Shape;1818;p179"/>
          <p:cNvSpPr/>
          <p:nvPr/>
        </p:nvSpPr>
        <p:spPr>
          <a:xfrm>
            <a:off x="239950" y="12885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9" name="Google Shape;1819;p179"/>
          <p:cNvCxnSpPr>
            <a:stCxn id="1817" idx="3"/>
            <a:endCxn id="1820" idx="1"/>
          </p:cNvCxnSpPr>
          <p:nvPr/>
        </p:nvCxnSpPr>
        <p:spPr>
          <a:xfrm>
            <a:off x="1608250" y="27445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p179"/>
          <p:cNvCxnSpPr>
            <a:stCxn id="1818" idx="2"/>
            <a:endCxn id="1817" idx="0"/>
          </p:cNvCxnSpPr>
          <p:nvPr/>
        </p:nvCxnSpPr>
        <p:spPr>
          <a:xfrm>
            <a:off x="952600" y="1704925"/>
            <a:ext cx="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2" name="Google Shape;1822;p179"/>
          <p:cNvSpPr/>
          <p:nvPr/>
        </p:nvSpPr>
        <p:spPr>
          <a:xfrm>
            <a:off x="1742200" y="25363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3" name="Google Shape;1823;p179"/>
          <p:cNvSpPr/>
          <p:nvPr/>
        </p:nvSpPr>
        <p:spPr>
          <a:xfrm>
            <a:off x="5128899" y="2578591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4" name="Google Shape;1824;p179"/>
          <p:cNvSpPr/>
          <p:nvPr/>
        </p:nvSpPr>
        <p:spPr>
          <a:xfrm>
            <a:off x="3440708" y="8083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Indisponibilidade da plataforma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5" name="Google Shape;1825;p179"/>
          <p:cNvSpPr/>
          <p:nvPr/>
        </p:nvSpPr>
        <p:spPr>
          <a:xfrm>
            <a:off x="3440708" y="1414965"/>
            <a:ext cx="1425300" cy="41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Ajuda para liberar acesso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6" name="Google Shape;1826;p179"/>
          <p:cNvSpPr/>
          <p:nvPr/>
        </p:nvSpPr>
        <p:spPr>
          <a:xfrm>
            <a:off x="7098767" y="262765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Envio de convite para acessar a plataforma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7" name="Google Shape;1827;p179"/>
          <p:cNvSpPr/>
          <p:nvPr/>
        </p:nvSpPr>
        <p:spPr>
          <a:xfrm>
            <a:off x="6795126" y="1421575"/>
            <a:ext cx="303600" cy="2837100"/>
          </a:xfrm>
          <a:prstGeom prst="leftBrace">
            <a:avLst>
              <a:gd fmla="val 50000" name="adj1"/>
              <a:gd fmla="val 49935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79"/>
          <p:cNvSpPr/>
          <p:nvPr/>
        </p:nvSpPr>
        <p:spPr>
          <a:xfrm>
            <a:off x="3489038" y="3119350"/>
            <a:ext cx="1425300" cy="647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Dúvidas sobre a funcionalidade da plataforma de envios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179"/>
          <p:cNvSpPr/>
          <p:nvPr/>
        </p:nvSpPr>
        <p:spPr>
          <a:xfrm>
            <a:off x="3167500" y="980875"/>
            <a:ext cx="219600" cy="3728700"/>
          </a:xfrm>
          <a:prstGeom prst="leftBrace">
            <a:avLst>
              <a:gd fmla="val 50000" name="adj1"/>
              <a:gd fmla="val 49935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79"/>
          <p:cNvSpPr/>
          <p:nvPr/>
        </p:nvSpPr>
        <p:spPr>
          <a:xfrm flipH="1">
            <a:off x="4896275" y="980875"/>
            <a:ext cx="219600" cy="3728700"/>
          </a:xfrm>
          <a:prstGeom prst="leftBrace">
            <a:avLst>
              <a:gd fmla="val 50000" name="adj1"/>
              <a:gd fmla="val 4901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79"/>
          <p:cNvSpPr/>
          <p:nvPr/>
        </p:nvSpPr>
        <p:spPr>
          <a:xfrm>
            <a:off x="7098767" y="40314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Orientação com passo a passo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2" name="Google Shape;1832;p179"/>
          <p:cNvSpPr/>
          <p:nvPr/>
        </p:nvSpPr>
        <p:spPr>
          <a:xfrm>
            <a:off x="3669302" y="3841275"/>
            <a:ext cx="1038300" cy="416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Acesso novo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3" name="Google Shape;1833;p179"/>
          <p:cNvSpPr/>
          <p:nvPr/>
        </p:nvSpPr>
        <p:spPr>
          <a:xfrm>
            <a:off x="3669302" y="4447851"/>
            <a:ext cx="1038300" cy="416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Funcionário não está mais na empresa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4" name="Google Shape;1834;p179"/>
          <p:cNvSpPr/>
          <p:nvPr/>
        </p:nvSpPr>
        <p:spPr>
          <a:xfrm>
            <a:off x="3669302" y="2021550"/>
            <a:ext cx="1038300" cy="41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Indisponibilidade auto serviço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5" name="Google Shape;1835;p179"/>
          <p:cNvSpPr/>
          <p:nvPr/>
        </p:nvSpPr>
        <p:spPr>
          <a:xfrm>
            <a:off x="3669302" y="2628126"/>
            <a:ext cx="1038300" cy="41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Pedido de suporte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6" name="Google Shape;1836;p179"/>
          <p:cNvCxnSpPr>
            <a:endCxn id="1834" idx="1"/>
          </p:cNvCxnSpPr>
          <p:nvPr/>
        </p:nvCxnSpPr>
        <p:spPr>
          <a:xfrm flipH="1" rot="-5400000">
            <a:off x="3381752" y="1942200"/>
            <a:ext cx="398400" cy="176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179"/>
          <p:cNvCxnSpPr>
            <a:stCxn id="1834" idx="1"/>
            <a:endCxn id="1835" idx="1"/>
          </p:cNvCxnSpPr>
          <p:nvPr/>
        </p:nvCxnSpPr>
        <p:spPr>
          <a:xfrm>
            <a:off x="3669302" y="2229750"/>
            <a:ext cx="600" cy="606600"/>
          </a:xfrm>
          <a:prstGeom prst="bentConnector3">
            <a:avLst>
              <a:gd fmla="val -29200349" name="adj1"/>
            </a:avLst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79"/>
          <p:cNvCxnSpPr>
            <a:stCxn id="1833" idx="1"/>
            <a:endCxn id="1832" idx="1"/>
          </p:cNvCxnSpPr>
          <p:nvPr/>
        </p:nvCxnSpPr>
        <p:spPr>
          <a:xfrm flipH="1" rot="10800000">
            <a:off x="3669302" y="4049451"/>
            <a:ext cx="600" cy="606600"/>
          </a:xfrm>
          <a:prstGeom prst="bentConnector3">
            <a:avLst>
              <a:gd fmla="val -3570870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179"/>
          <p:cNvCxnSpPr/>
          <p:nvPr/>
        </p:nvCxnSpPr>
        <p:spPr>
          <a:xfrm flipH="1" rot="-5400000">
            <a:off x="3357638" y="3769071"/>
            <a:ext cx="398400" cy="176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80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Cliente novo (Lead)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80"/>
          <p:cNvSpPr/>
          <p:nvPr/>
        </p:nvSpPr>
        <p:spPr>
          <a:xfrm>
            <a:off x="296950" y="21660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 novo (Lead)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180"/>
          <p:cNvSpPr/>
          <p:nvPr/>
        </p:nvSpPr>
        <p:spPr>
          <a:xfrm>
            <a:off x="239950" y="12885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7" name="Google Shape;1847;p180"/>
          <p:cNvCxnSpPr>
            <a:stCxn id="1845" idx="3"/>
            <a:endCxn id="1848" idx="1"/>
          </p:cNvCxnSpPr>
          <p:nvPr/>
        </p:nvCxnSpPr>
        <p:spPr>
          <a:xfrm>
            <a:off x="1608250" y="27445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180"/>
          <p:cNvCxnSpPr>
            <a:stCxn id="1846" idx="2"/>
            <a:endCxn id="1845" idx="0"/>
          </p:cNvCxnSpPr>
          <p:nvPr/>
        </p:nvCxnSpPr>
        <p:spPr>
          <a:xfrm>
            <a:off x="952600" y="1704925"/>
            <a:ext cx="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0" name="Google Shape;1850;p180"/>
          <p:cNvSpPr/>
          <p:nvPr/>
        </p:nvSpPr>
        <p:spPr>
          <a:xfrm>
            <a:off x="1742200" y="25363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1" name="Google Shape;1851;p180"/>
          <p:cNvSpPr/>
          <p:nvPr/>
        </p:nvSpPr>
        <p:spPr>
          <a:xfrm>
            <a:off x="5128899" y="2552551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2" name="Google Shape;1852;p180"/>
          <p:cNvSpPr/>
          <p:nvPr/>
        </p:nvSpPr>
        <p:spPr>
          <a:xfrm>
            <a:off x="3429046" y="2552551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novo (Lead)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3" name="Google Shape;1853;p180"/>
          <p:cNvSpPr/>
          <p:nvPr/>
        </p:nvSpPr>
        <p:spPr>
          <a:xfrm>
            <a:off x="6828742" y="2552551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Redirecionar caso (CS SMB)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4" name="Google Shape;1854;p180"/>
          <p:cNvCxnSpPr>
            <a:endCxn id="1852" idx="1"/>
          </p:cNvCxnSpPr>
          <p:nvPr/>
        </p:nvCxnSpPr>
        <p:spPr>
          <a:xfrm>
            <a:off x="3167446" y="2744551"/>
            <a:ext cx="261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5" name="Google Shape;1855;p180"/>
          <p:cNvCxnSpPr>
            <a:stCxn id="1852" idx="3"/>
            <a:endCxn id="1851" idx="1"/>
          </p:cNvCxnSpPr>
          <p:nvPr/>
        </p:nvCxnSpPr>
        <p:spPr>
          <a:xfrm>
            <a:off x="4854346" y="2760751"/>
            <a:ext cx="2745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6" name="Google Shape;1856;p180"/>
          <p:cNvCxnSpPr>
            <a:stCxn id="1851" idx="3"/>
            <a:endCxn id="1853" idx="1"/>
          </p:cNvCxnSpPr>
          <p:nvPr/>
        </p:nvCxnSpPr>
        <p:spPr>
          <a:xfrm>
            <a:off x="6554199" y="2760751"/>
            <a:ext cx="2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81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 sobre relatórios ou ressarcimento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81"/>
          <p:cNvSpPr/>
          <p:nvPr/>
        </p:nvSpPr>
        <p:spPr>
          <a:xfrm>
            <a:off x="296950" y="21660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Dúvidas sobre relatórios ou ressarcimento 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181"/>
          <p:cNvSpPr/>
          <p:nvPr/>
        </p:nvSpPr>
        <p:spPr>
          <a:xfrm>
            <a:off x="239950" y="12885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4" name="Google Shape;1864;p181"/>
          <p:cNvCxnSpPr>
            <a:stCxn id="1862" idx="3"/>
            <a:endCxn id="1865" idx="1"/>
          </p:cNvCxnSpPr>
          <p:nvPr/>
        </p:nvCxnSpPr>
        <p:spPr>
          <a:xfrm>
            <a:off x="1608250" y="27445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6" name="Google Shape;1866;p181"/>
          <p:cNvCxnSpPr>
            <a:stCxn id="1863" idx="2"/>
            <a:endCxn id="1862" idx="0"/>
          </p:cNvCxnSpPr>
          <p:nvPr/>
        </p:nvCxnSpPr>
        <p:spPr>
          <a:xfrm>
            <a:off x="952600" y="1704925"/>
            <a:ext cx="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181"/>
          <p:cNvSpPr/>
          <p:nvPr/>
        </p:nvSpPr>
        <p:spPr>
          <a:xfrm>
            <a:off x="1742200" y="2557481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8" name="Google Shape;1868;p181"/>
          <p:cNvSpPr/>
          <p:nvPr/>
        </p:nvSpPr>
        <p:spPr>
          <a:xfrm>
            <a:off x="5235128" y="2557481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9" name="Google Shape;1869;p181"/>
          <p:cNvSpPr/>
          <p:nvPr/>
        </p:nvSpPr>
        <p:spPr>
          <a:xfrm>
            <a:off x="3488664" y="2557481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ajuda para acessar relatório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0" name="Google Shape;1870;p181"/>
          <p:cNvSpPr/>
          <p:nvPr/>
        </p:nvSpPr>
        <p:spPr>
          <a:xfrm>
            <a:off x="6981592" y="2557481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Orientação com passo a passo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1" name="Google Shape;1871;p181"/>
          <p:cNvCxnSpPr>
            <a:stCxn id="1867" idx="3"/>
            <a:endCxn id="1869" idx="1"/>
          </p:cNvCxnSpPr>
          <p:nvPr/>
        </p:nvCxnSpPr>
        <p:spPr>
          <a:xfrm>
            <a:off x="3167500" y="2765681"/>
            <a:ext cx="32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2" name="Google Shape;1872;p181"/>
          <p:cNvCxnSpPr>
            <a:stCxn id="1869" idx="3"/>
            <a:endCxn id="1868" idx="1"/>
          </p:cNvCxnSpPr>
          <p:nvPr/>
        </p:nvCxnSpPr>
        <p:spPr>
          <a:xfrm>
            <a:off x="4913964" y="2765681"/>
            <a:ext cx="32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p181"/>
          <p:cNvCxnSpPr>
            <a:stCxn id="1868" idx="3"/>
            <a:endCxn id="1870" idx="1"/>
          </p:cNvCxnSpPr>
          <p:nvPr/>
        </p:nvCxnSpPr>
        <p:spPr>
          <a:xfrm>
            <a:off x="6660428" y="2765681"/>
            <a:ext cx="32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82"/>
          <p:cNvSpPr txBox="1"/>
          <p:nvPr>
            <p:ph type="title"/>
          </p:nvPr>
        </p:nvSpPr>
        <p:spPr>
          <a:xfrm>
            <a:off x="358975" y="359575"/>
            <a:ext cx="40083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 </a:t>
            </a:r>
            <a:r>
              <a:rPr lang="pt-BR"/>
              <a:t>sobre</a:t>
            </a:r>
            <a:r>
              <a:rPr lang="pt-BR"/>
              <a:t> integração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82"/>
          <p:cNvSpPr/>
          <p:nvPr/>
        </p:nvSpPr>
        <p:spPr>
          <a:xfrm>
            <a:off x="7007800" y="16859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Jira + Informação concedida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182"/>
          <p:cNvSpPr/>
          <p:nvPr/>
        </p:nvSpPr>
        <p:spPr>
          <a:xfrm>
            <a:off x="7037696" y="37948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Orientação com passo a passo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1" name="Google Shape;1881;p182"/>
          <p:cNvSpPr/>
          <p:nvPr/>
        </p:nvSpPr>
        <p:spPr>
          <a:xfrm>
            <a:off x="296950" y="2394625"/>
            <a:ext cx="1311300" cy="1157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Integração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2" name="Google Shape;1882;p182"/>
          <p:cNvSpPr/>
          <p:nvPr/>
        </p:nvSpPr>
        <p:spPr>
          <a:xfrm>
            <a:off x="239950" y="149522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Motivo de contato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3" name="Google Shape;1883;p182"/>
          <p:cNvCxnSpPr>
            <a:stCxn id="1881" idx="3"/>
            <a:endCxn id="1884" idx="1"/>
          </p:cNvCxnSpPr>
          <p:nvPr/>
        </p:nvCxnSpPr>
        <p:spPr>
          <a:xfrm>
            <a:off x="1608250" y="2973175"/>
            <a:ext cx="337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5" name="Google Shape;1885;p182"/>
          <p:cNvCxnSpPr>
            <a:stCxn id="1882" idx="2"/>
            <a:endCxn id="1881" idx="0"/>
          </p:cNvCxnSpPr>
          <p:nvPr/>
        </p:nvCxnSpPr>
        <p:spPr>
          <a:xfrm>
            <a:off x="952600" y="1911625"/>
            <a:ext cx="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6" name="Google Shape;1886;p182"/>
          <p:cNvSpPr/>
          <p:nvPr/>
        </p:nvSpPr>
        <p:spPr>
          <a:xfrm>
            <a:off x="1742200" y="27649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Causa raiz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182"/>
          <p:cNvSpPr/>
          <p:nvPr/>
        </p:nvSpPr>
        <p:spPr>
          <a:xfrm>
            <a:off x="5297991" y="2671288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8" name="Google Shape;1888;p182"/>
          <p:cNvSpPr/>
          <p:nvPr/>
        </p:nvSpPr>
        <p:spPr>
          <a:xfrm>
            <a:off x="3552335" y="18824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Informação / dúvidas sobre integração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182"/>
          <p:cNvSpPr/>
          <p:nvPr/>
        </p:nvSpPr>
        <p:spPr>
          <a:xfrm>
            <a:off x="3552335" y="24816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Suporte para problemas com a integração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182"/>
          <p:cNvSpPr/>
          <p:nvPr/>
        </p:nvSpPr>
        <p:spPr>
          <a:xfrm>
            <a:off x="7019758" y="326760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Redirecionar caso CS SMB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1" name="Google Shape;1891;p182"/>
          <p:cNvSpPr/>
          <p:nvPr/>
        </p:nvSpPr>
        <p:spPr>
          <a:xfrm>
            <a:off x="7025738" y="2213150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Jira + Contato do time técnico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182"/>
          <p:cNvSpPr/>
          <p:nvPr/>
        </p:nvSpPr>
        <p:spPr>
          <a:xfrm>
            <a:off x="3552335" y="30385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Inclusão de nova integração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3" name="Google Shape;1893;p182"/>
          <p:cNvSpPr/>
          <p:nvPr/>
        </p:nvSpPr>
        <p:spPr>
          <a:xfrm>
            <a:off x="7031717" y="2740375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Jira + orientação da solução do caso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182"/>
          <p:cNvSpPr/>
          <p:nvPr/>
        </p:nvSpPr>
        <p:spPr>
          <a:xfrm>
            <a:off x="3552335" y="3648113"/>
            <a:ext cx="1425300" cy="4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Alteração de integração existente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5" name="Google Shape;1895;p182"/>
          <p:cNvSpPr/>
          <p:nvPr/>
        </p:nvSpPr>
        <p:spPr>
          <a:xfrm>
            <a:off x="3184700" y="2089975"/>
            <a:ext cx="337800" cy="1875300"/>
          </a:xfrm>
          <a:prstGeom prst="leftBrace">
            <a:avLst>
              <a:gd fmla="val 50000" name="adj1"/>
              <a:gd fmla="val 46695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82"/>
          <p:cNvSpPr/>
          <p:nvPr/>
        </p:nvSpPr>
        <p:spPr>
          <a:xfrm flipH="1">
            <a:off x="5007575" y="2013775"/>
            <a:ext cx="219600" cy="1875300"/>
          </a:xfrm>
          <a:prstGeom prst="leftBrace">
            <a:avLst>
              <a:gd fmla="val 50000" name="adj1"/>
              <a:gd fmla="val 48348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82"/>
          <p:cNvSpPr/>
          <p:nvPr/>
        </p:nvSpPr>
        <p:spPr>
          <a:xfrm>
            <a:off x="6752025" y="1882425"/>
            <a:ext cx="219600" cy="2082900"/>
          </a:xfrm>
          <a:prstGeom prst="leftBrace">
            <a:avLst>
              <a:gd fmla="val 50000" name="adj1"/>
              <a:gd fmla="val 48202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183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Boas práticas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 atendimento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84"/>
          <p:cNvSpPr txBox="1"/>
          <p:nvPr/>
        </p:nvSpPr>
        <p:spPr>
          <a:xfrm>
            <a:off x="372523" y="347681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O atendimento é a cara da </a:t>
            </a: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empresa</a:t>
            </a:r>
            <a:endParaRPr sz="2000">
              <a:solidFill>
                <a:srgbClr val="00BA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8" name="Google Shape;1908;p184"/>
          <p:cNvSpPr txBox="1"/>
          <p:nvPr/>
        </p:nvSpPr>
        <p:spPr>
          <a:xfrm>
            <a:off x="400752" y="618662"/>
            <a:ext cx="80388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que fazer para ter um atendimento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#uau</a:t>
            </a:r>
            <a:r>
              <a:rPr lang="pt-BR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9" name="Google Shape;1909;p184" title="myldew8g3lurlaa3ezsf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650" y="890525"/>
            <a:ext cx="5883400" cy="40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85"/>
          <p:cNvSpPr txBox="1"/>
          <p:nvPr/>
        </p:nvSpPr>
        <p:spPr>
          <a:xfrm>
            <a:off x="372523" y="347681"/>
            <a:ext cx="8038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Clarice</a:t>
            </a:r>
            <a:endParaRPr sz="2000">
              <a:solidFill>
                <a:srgbClr val="00BA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5" name="Google Shape;1915;p185"/>
          <p:cNvSpPr txBox="1"/>
          <p:nvPr/>
        </p:nvSpPr>
        <p:spPr>
          <a:xfrm>
            <a:off x="400752" y="618662"/>
            <a:ext cx="80388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seu guia de escrita e fala da Loggi </a:t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185"/>
          <p:cNvSpPr txBox="1"/>
          <p:nvPr/>
        </p:nvSpPr>
        <p:spPr>
          <a:xfrm>
            <a:off x="358975" y="1908000"/>
            <a:ext cx="3500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Escrever e falar em nome da Loggi é uma tarefa diária de diversas áreas. Cada uma, a sua maneira, com seus objetivos específicos, em canais diferentes, mas todos zelando sempre pela nossa voz e imagem.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7" name="Google Shape;1917;p185"/>
          <p:cNvSpPr txBox="1"/>
          <p:nvPr/>
        </p:nvSpPr>
        <p:spPr>
          <a:xfrm>
            <a:off x="828750" y="4442800"/>
            <a:ext cx="748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 saber um pouco mais do nosso jeito Loggi de falar? Então veja a Clarice completa clicando </a:t>
            </a:r>
            <a:r>
              <a:rPr b="1" lang="pt-BR" sz="11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8" name="Google Shape;1918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225" y="1021525"/>
            <a:ext cx="2827500" cy="280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86"/>
          <p:cNvSpPr txBox="1"/>
          <p:nvPr>
            <p:ph type="title"/>
          </p:nvPr>
        </p:nvSpPr>
        <p:spPr>
          <a:xfrm>
            <a:off x="363400" y="1411675"/>
            <a:ext cx="6454500" cy="160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Entregas Nacionais</a:t>
            </a:r>
            <a:endParaRPr/>
          </a:p>
        </p:txBody>
      </p:sp>
      <p:sp>
        <p:nvSpPr>
          <p:cNvPr id="1924" name="Google Shape;1924;p186"/>
          <p:cNvSpPr txBox="1"/>
          <p:nvPr>
            <p:ph idx="2" type="body"/>
          </p:nvPr>
        </p:nvSpPr>
        <p:spPr>
          <a:xfrm>
            <a:off x="358750" y="2662825"/>
            <a:ext cx="6463800" cy="33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Hora de conhecer um pouco mais sobre o seu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86"/>
          <p:cNvSpPr/>
          <p:nvPr/>
        </p:nvSpPr>
        <p:spPr>
          <a:xfrm>
            <a:off x="0" y="3506750"/>
            <a:ext cx="2111700" cy="1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ggi está reinventando a logística do país e o mercado de entregas expressas com uma tecnologia 100% desenvolvida no Brasil." id="1930" name="Google Shape;1930;p187" title="A Loggi está conectando o Brasi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250" y="1235600"/>
            <a:ext cx="4862150" cy="36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187"/>
          <p:cNvSpPr txBox="1"/>
          <p:nvPr/>
        </p:nvSpPr>
        <p:spPr>
          <a:xfrm>
            <a:off x="339675" y="264950"/>
            <a:ext cx="5021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Conectando o Brasil</a:t>
            </a:r>
            <a:r>
              <a:rPr i="0" lang="pt-BR" sz="2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i="0" sz="2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Entregando </a:t>
            </a:r>
            <a:r>
              <a:rPr b="1"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tudo </a:t>
            </a: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todo mundo em </a:t>
            </a:r>
            <a:r>
              <a:rPr b="1"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qualquer lugar</a:t>
            </a:r>
            <a:endParaRPr b="1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88"/>
          <p:cNvSpPr txBox="1"/>
          <p:nvPr/>
        </p:nvSpPr>
        <p:spPr>
          <a:xfrm>
            <a:off x="467584" y="705431"/>
            <a:ext cx="79371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Entregas Nacionais é a solução para lojas de ‘e-commerce’ realizarem suas entregas com mais agilidade.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Essa modalidade exige uma demanda acima de 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2.000 entregas/mês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Os e-commerce’s que contratam a Loggi para realizar as entregas são chamados por nós de </a:t>
            </a:r>
            <a:r>
              <a:rPr b="1" lang="pt-BR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embarcadores</a:t>
            </a:r>
            <a:r>
              <a:rPr lang="pt-BR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. Esses embarcadores tem sempre um executivo de contas que o acompanha durante toda a sua jornada aqui na Loggi.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importante sabermos que a roteirização</a:t>
            </a:r>
            <a:r>
              <a:rPr lang="pt-BR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desses pacotes, são com diversos pedidos e clientes.</a:t>
            </a:r>
            <a:endParaRPr sz="10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7" name="Google Shape;1937;p188"/>
          <p:cNvSpPr txBox="1"/>
          <p:nvPr/>
        </p:nvSpPr>
        <p:spPr>
          <a:xfrm>
            <a:off x="2970132" y="2571740"/>
            <a:ext cx="23520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3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Tipos de entrega</a:t>
            </a:r>
            <a:endParaRPr b="1" i="0" sz="13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921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FF"/>
              </a:buClr>
              <a:buSzPts val="15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03200" lvl="0" marL="2921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FF"/>
              </a:buClr>
              <a:buSzPts val="15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38" name="Google Shape;1938;p188"/>
          <p:cNvSpPr txBox="1"/>
          <p:nvPr/>
        </p:nvSpPr>
        <p:spPr>
          <a:xfrm>
            <a:off x="1010299" y="3035256"/>
            <a:ext cx="24567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Expressa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10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Entregas que ocorrem mesmo dia da compra (somente SP)</a:t>
            </a:r>
            <a:endParaRPr i="0" sz="1000" u="none" cap="none" strike="noStrike">
              <a:solidFill>
                <a:srgbClr val="07B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9" name="Google Shape;1939;p188"/>
          <p:cNvSpPr txBox="1"/>
          <p:nvPr/>
        </p:nvSpPr>
        <p:spPr>
          <a:xfrm>
            <a:off x="4825250" y="3035250"/>
            <a:ext cx="352530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3431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D+1 em diante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3431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i="0" lang="pt-BR" sz="10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ntregas que ocorrem nos dias seguintes da compra</a:t>
            </a:r>
            <a:r>
              <a:rPr lang="pt-BR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, p</a:t>
            </a:r>
            <a:r>
              <a:rPr i="0" lang="pt-BR" sz="10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odendo variar </a:t>
            </a:r>
            <a:r>
              <a:rPr lang="pt-BR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conforme a</a:t>
            </a:r>
            <a:r>
              <a:rPr i="0" lang="pt-BR" sz="10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cidade</a:t>
            </a:r>
            <a:r>
              <a:rPr lang="pt-BR" sz="10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de destino.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AFF"/>
              </a:buClr>
              <a:buSzPts val="15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757D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AFF"/>
              </a:buClr>
              <a:buSzPts val="15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757D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0" name="Google Shape;1940;p188"/>
          <p:cNvSpPr txBox="1"/>
          <p:nvPr>
            <p:ph type="title"/>
          </p:nvPr>
        </p:nvSpPr>
        <p:spPr>
          <a:xfrm>
            <a:off x="573557" y="338906"/>
            <a:ext cx="80388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O que é uma entrega nacional?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1941" name="Google Shape;1941;p188"/>
          <p:cNvCxnSpPr/>
          <p:nvPr/>
        </p:nvCxnSpPr>
        <p:spPr>
          <a:xfrm>
            <a:off x="4141025" y="3056975"/>
            <a:ext cx="10200" cy="9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4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30" name="Google Shape;1230;p144"/>
          <p:cNvSpPr txBox="1"/>
          <p:nvPr>
            <p:ph type="title"/>
          </p:nvPr>
        </p:nvSpPr>
        <p:spPr>
          <a:xfrm>
            <a:off x="359100" y="886350"/>
            <a:ext cx="3135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Principais sistemas e ferramentas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1" name="Google Shape;1231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6213" y="993056"/>
            <a:ext cx="986832" cy="85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44"/>
          <p:cNvPicPr preferRelativeResize="0"/>
          <p:nvPr/>
        </p:nvPicPr>
        <p:blipFill rotWithShape="1">
          <a:blip r:embed="rId4">
            <a:alphaModFix/>
          </a:blip>
          <a:srcRect b="0" l="14589" r="11723" t="0"/>
          <a:stretch/>
        </p:blipFill>
        <p:spPr>
          <a:xfrm>
            <a:off x="6326975" y="2028075"/>
            <a:ext cx="1954250" cy="9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44"/>
          <p:cNvPicPr preferRelativeResize="0"/>
          <p:nvPr/>
        </p:nvPicPr>
        <p:blipFill rotWithShape="1">
          <a:blip r:embed="rId5">
            <a:alphaModFix/>
          </a:blip>
          <a:srcRect b="0" l="0" r="0" t="6138"/>
          <a:stretch/>
        </p:blipFill>
        <p:spPr>
          <a:xfrm>
            <a:off x="4316215" y="2204315"/>
            <a:ext cx="1626681" cy="129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6850" y="904688"/>
            <a:ext cx="1835150" cy="103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3075" y="3428900"/>
            <a:ext cx="1822677" cy="7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89"/>
          <p:cNvSpPr txBox="1"/>
          <p:nvPr>
            <p:ph type="title"/>
          </p:nvPr>
        </p:nvSpPr>
        <p:spPr>
          <a:xfrm>
            <a:off x="573557" y="338906"/>
            <a:ext cx="80388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Alguns embarcadores que atendemos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47" name="Google Shape;1947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425" y="1813182"/>
            <a:ext cx="905054" cy="47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9889" y="2869289"/>
            <a:ext cx="1013661" cy="53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9441" y="1882087"/>
            <a:ext cx="801717" cy="6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4850" y="3925355"/>
            <a:ext cx="1221819" cy="37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9335" y="3955557"/>
            <a:ext cx="633150" cy="31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11163" y="860950"/>
            <a:ext cx="975577" cy="69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8928" y="1053877"/>
            <a:ext cx="995559" cy="38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57770" y="878312"/>
            <a:ext cx="905055" cy="73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64971" y="2923693"/>
            <a:ext cx="890658" cy="31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8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11154" y="2724499"/>
            <a:ext cx="975595" cy="70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8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01976" y="1882069"/>
            <a:ext cx="1013667" cy="444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atletismo&#10;&#10;Descrição gerada automaticamente" id="1958" name="Google Shape;1958;p18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805218" y="2855417"/>
            <a:ext cx="1221820" cy="44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51862" y="1855238"/>
            <a:ext cx="1449721" cy="38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33191" y="3725875"/>
            <a:ext cx="1664614" cy="6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707875" y="898925"/>
            <a:ext cx="1449724" cy="64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90"/>
          <p:cNvSpPr/>
          <p:nvPr/>
        </p:nvSpPr>
        <p:spPr>
          <a:xfrm>
            <a:off x="4234380" y="3591075"/>
            <a:ext cx="5754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90"/>
          <p:cNvSpPr/>
          <p:nvPr/>
        </p:nvSpPr>
        <p:spPr>
          <a:xfrm>
            <a:off x="2123600" y="3591075"/>
            <a:ext cx="415800" cy="4521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68" name="Google Shape;1968;p190"/>
          <p:cNvGraphicFramePr/>
          <p:nvPr/>
        </p:nvGraphicFramePr>
        <p:xfrm>
          <a:off x="471242" y="18897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{F23B14F0-2702-4128-9FDC-63C549299B41}</a:tableStyleId>
              </a:tblPr>
              <a:tblGrid>
                <a:gridCol w="1862975"/>
                <a:gridCol w="2207100"/>
                <a:gridCol w="2191625"/>
                <a:gridCol w="2114825"/>
              </a:tblGrid>
              <a:tr h="54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0BA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73475" marB="73475" marR="75625" marL="756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0BA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73475" marB="73475" marR="75625" marL="75625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0BA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73475" marB="73475" marR="75625" marL="75625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0BA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73475" marB="73475" marR="75625" marL="75625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</a:t>
                      </a:r>
                      <a:r>
                        <a:rPr b="1" lang="pt-BR" sz="900">
                          <a:solidFill>
                            <a:srgbClr val="0095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pt-BR" sz="9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Coleta</a:t>
                      </a:r>
                      <a:endParaRPr b="1" sz="9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</a:t>
                      </a:r>
                      <a:r>
                        <a:rPr b="1" lang="pt-BR" sz="900">
                          <a:solidFill>
                            <a:srgbClr val="0095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pt-BR" sz="9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Crossdocking</a:t>
                      </a:r>
                      <a:endParaRPr b="1" sz="9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10800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</a:t>
                      </a:r>
                      <a:r>
                        <a:rPr b="1" lang="pt-BR" sz="900">
                          <a:solidFill>
                            <a:srgbClr val="0095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pt-BR" sz="9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Agência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10800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</a:t>
                      </a:r>
                      <a:r>
                        <a:rPr b="1" lang="pt-BR" sz="900">
                          <a:solidFill>
                            <a:srgbClr val="0095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pt-B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Entrega</a:t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10800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-122800" lvl="0" marL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95FF"/>
                        </a:buClr>
                        <a:buSzPts val="800"/>
                        <a:buFont typeface="Montserrat"/>
                        <a:buChar char="●"/>
                      </a:pPr>
                      <a:r>
                        <a:rPr lang="pt-BR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Retirada dos pacotes no XD do embarcador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19199" lvl="0" marL="212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95FF"/>
                        </a:buClr>
                        <a:buSzPts val="800"/>
                        <a:buFont typeface="Montserrat"/>
                        <a:buChar char="●"/>
                      </a:pPr>
                      <a:r>
                        <a:rPr lang="pt-BR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 de conferência, volumetrização e roteirização dos pacotes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2800" lvl="0" marL="2160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accent2"/>
                        </a:buClr>
                        <a:buSzPts val="800"/>
                        <a:buFont typeface="Montserrat"/>
                        <a:buChar char="●"/>
                      </a:pPr>
                      <a:r>
                        <a:rPr lang="pt-BR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Expedição das sacas para a entrega dos mensageiros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2800" lvl="0" marL="2160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accent2"/>
                        </a:buClr>
                        <a:buSzPts val="800"/>
                        <a:buFont typeface="Montserrat"/>
                        <a:buChar char="●"/>
                      </a:pPr>
                      <a:r>
                        <a:rPr lang="pt-BR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Momento em que torcemos para dar tudo certo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875">
                <a:tc>
                  <a:txBody>
                    <a:bodyPr/>
                    <a:lstStyle/>
                    <a:p>
                      <a:pPr indent="-50800" lvl="0" marL="1016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2332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23325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0800" lvl="0" marL="1016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23325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0800" lvl="0" marL="1016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23325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33250" marL="0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9" name="Google Shape;1969;p19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70" name="Google Shape;1970;p19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macro da vida de um pacote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90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Ciclo do pacote é dividido em algumas, desde a coleta até o seu momento de entrega.</a:t>
            </a:r>
            <a:endParaRPr/>
          </a:p>
        </p:txBody>
      </p:sp>
      <p:pic>
        <p:nvPicPr>
          <p:cNvPr id="1972" name="Google Shape;1972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500" y="3771137"/>
            <a:ext cx="295826" cy="29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262" y="3643137"/>
            <a:ext cx="295826" cy="29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086" y="3583500"/>
            <a:ext cx="295825" cy="29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90"/>
          <p:cNvPicPr preferRelativeResize="0"/>
          <p:nvPr/>
        </p:nvPicPr>
        <p:blipFill rotWithShape="1">
          <a:blip r:embed="rId5">
            <a:alphaModFix/>
          </a:blip>
          <a:srcRect b="13002" l="6467" r="1923" t="12994"/>
          <a:stretch/>
        </p:blipFill>
        <p:spPr>
          <a:xfrm>
            <a:off x="2508650" y="1209325"/>
            <a:ext cx="1969500" cy="992400"/>
          </a:xfrm>
          <a:prstGeom prst="roundRect">
            <a:avLst>
              <a:gd fmla="val 8621" name="adj"/>
            </a:avLst>
          </a:prstGeom>
          <a:noFill/>
          <a:ln>
            <a:noFill/>
          </a:ln>
        </p:spPr>
      </p:pic>
      <p:pic>
        <p:nvPicPr>
          <p:cNvPr id="1976" name="Google Shape;1976;p190"/>
          <p:cNvPicPr preferRelativeResize="0"/>
          <p:nvPr/>
        </p:nvPicPr>
        <p:blipFill rotWithShape="1">
          <a:blip r:embed="rId6">
            <a:alphaModFix/>
          </a:blip>
          <a:srcRect b="0" l="0" r="2296" t="0"/>
          <a:stretch/>
        </p:blipFill>
        <p:spPr>
          <a:xfrm>
            <a:off x="6810025" y="1209325"/>
            <a:ext cx="1969500" cy="991500"/>
          </a:xfrm>
          <a:prstGeom prst="roundRect">
            <a:avLst>
              <a:gd fmla="val 6198" name="adj"/>
            </a:avLst>
          </a:prstGeom>
          <a:noFill/>
          <a:ln>
            <a:noFill/>
          </a:ln>
          <a:effectLst>
            <a:outerShdw blurRad="342900" rotWithShape="0" algn="bl" dir="300000" dist="9525">
              <a:srgbClr val="000000">
                <a:alpha val="20000"/>
              </a:srgbClr>
            </a:outerShdw>
          </a:effectLst>
        </p:spPr>
      </p:pic>
      <p:pic>
        <p:nvPicPr>
          <p:cNvPr id="1977" name="Google Shape;1977;p190"/>
          <p:cNvPicPr preferRelativeResize="0"/>
          <p:nvPr/>
        </p:nvPicPr>
        <p:blipFill rotWithShape="1">
          <a:blip r:embed="rId7">
            <a:alphaModFix/>
          </a:blip>
          <a:srcRect b="1157" l="4136" r="10048" t="14332"/>
          <a:stretch/>
        </p:blipFill>
        <p:spPr>
          <a:xfrm>
            <a:off x="4666838" y="1206925"/>
            <a:ext cx="1954500" cy="997200"/>
          </a:xfrm>
          <a:prstGeom prst="roundRect">
            <a:avLst>
              <a:gd fmla="val 8383" name="adj"/>
            </a:avLst>
          </a:prstGeom>
          <a:noFill/>
          <a:ln>
            <a:noFill/>
          </a:ln>
        </p:spPr>
      </p:pic>
      <p:pic>
        <p:nvPicPr>
          <p:cNvPr id="1978" name="Google Shape;1978;p190"/>
          <p:cNvPicPr preferRelativeResize="0"/>
          <p:nvPr/>
        </p:nvPicPr>
        <p:blipFill rotWithShape="1">
          <a:blip r:embed="rId8">
            <a:alphaModFix/>
          </a:blip>
          <a:srcRect b="42960" l="0" r="0" t="16465"/>
          <a:stretch/>
        </p:blipFill>
        <p:spPr>
          <a:xfrm>
            <a:off x="312900" y="1209325"/>
            <a:ext cx="1954500" cy="991500"/>
          </a:xfrm>
          <a:prstGeom prst="roundRect">
            <a:avLst>
              <a:gd fmla="val 8079" name="adj"/>
            </a:avLst>
          </a:prstGeom>
          <a:noFill/>
          <a:ln>
            <a:noFill/>
          </a:ln>
        </p:spPr>
      </p:pic>
      <p:graphicFrame>
        <p:nvGraphicFramePr>
          <p:cNvPr id="1979" name="Google Shape;1979;p190"/>
          <p:cNvGraphicFramePr/>
          <p:nvPr/>
        </p:nvGraphicFramePr>
        <p:xfrm>
          <a:off x="1235617" y="43236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{F23B14F0-2702-4128-9FDC-63C549299B41}</a:tableStyleId>
              </a:tblPr>
              <a:tblGrid>
                <a:gridCol w="2207100"/>
              </a:tblGrid>
              <a:tr h="15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</a:t>
                      </a:r>
                      <a:r>
                        <a:rPr b="1" lang="pt-BR" sz="900">
                          <a:solidFill>
                            <a:srgbClr val="0095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pt-BR" sz="9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Transferência</a:t>
                      </a:r>
                      <a:endParaRPr b="1" sz="9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10800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-119199" lvl="0" marL="212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95FF"/>
                        </a:buClr>
                        <a:buSzPts val="800"/>
                        <a:buFont typeface="Montserrat"/>
                        <a:buChar char="●"/>
                      </a:pPr>
                      <a:r>
                        <a:rPr lang="pt-BR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Transporte dos pacotes para o nosso XD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80" name="Google Shape;1980;p190"/>
          <p:cNvGraphicFramePr/>
          <p:nvPr/>
        </p:nvGraphicFramePr>
        <p:xfrm>
          <a:off x="3646717" y="43236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{F23B14F0-2702-4128-9FDC-63C549299B41}</a:tableStyleId>
              </a:tblPr>
              <a:tblGrid>
                <a:gridCol w="2207100"/>
              </a:tblGrid>
              <a:tr h="15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</a:t>
                      </a:r>
                      <a:r>
                        <a:rPr b="1" lang="pt-BR" sz="900">
                          <a:solidFill>
                            <a:srgbClr val="0095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pt-BR" sz="9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Transferência</a:t>
                      </a:r>
                      <a:endParaRPr b="1" sz="9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233250" marL="10800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725">
                <a:tc>
                  <a:txBody>
                    <a:bodyPr/>
                    <a:lstStyle/>
                    <a:p>
                      <a:pPr indent="-119199" lvl="0" marL="212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95FF"/>
                        </a:buClr>
                        <a:buSzPts val="800"/>
                        <a:buFont typeface="Montserrat"/>
                        <a:buChar char="●"/>
                      </a:pPr>
                      <a:r>
                        <a:rPr lang="pt-BR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Transporte das sacas para suas agências de destino (SP e cidades)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91"/>
          <p:cNvSpPr txBox="1"/>
          <p:nvPr>
            <p:ph type="title"/>
          </p:nvPr>
        </p:nvSpPr>
        <p:spPr>
          <a:xfrm>
            <a:off x="344957" y="338906"/>
            <a:ext cx="8038800" cy="225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ontserrat SemiBold"/>
                <a:ea typeface="Montserrat SemiBold"/>
                <a:cs typeface="Montserrat SemiBold"/>
                <a:sym typeface="Montserrat SemiBold"/>
              </a:rPr>
              <a:t>Principais problemas de cada etapa</a:t>
            </a:r>
            <a:endParaRPr sz="1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86" name="Google Shape;1986;p191"/>
          <p:cNvSpPr/>
          <p:nvPr/>
        </p:nvSpPr>
        <p:spPr>
          <a:xfrm>
            <a:off x="189675" y="1593550"/>
            <a:ext cx="1629600" cy="30765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480000" dist="9525">
              <a:srgbClr val="000000">
                <a:alpha val="8000"/>
              </a:srgbClr>
            </a:outerShdw>
          </a:effectLst>
        </p:spPr>
        <p:txBody>
          <a:bodyPr anchorCtr="0" anchor="t" bIns="99875" lIns="70775" spcFirstLastPara="1" rIns="70775" wrap="square" tIns="100277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7" name="Google Shape;1987;p191"/>
          <p:cNvSpPr/>
          <p:nvPr/>
        </p:nvSpPr>
        <p:spPr>
          <a:xfrm>
            <a:off x="1980770" y="1593550"/>
            <a:ext cx="1629600" cy="30765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480000" dist="9525">
              <a:srgbClr val="000000">
                <a:alpha val="8000"/>
              </a:srgbClr>
            </a:outerShdw>
          </a:effectLst>
        </p:spPr>
        <p:txBody>
          <a:bodyPr anchorCtr="0" anchor="t" bIns="99875" lIns="70775" spcFirstLastPara="1" rIns="70775" wrap="square" tIns="100277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8" name="Google Shape;1988;p191"/>
          <p:cNvSpPr/>
          <p:nvPr/>
        </p:nvSpPr>
        <p:spPr>
          <a:xfrm>
            <a:off x="3781037" y="1593550"/>
            <a:ext cx="1629600" cy="30765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480000" dist="9525">
              <a:srgbClr val="000000">
                <a:alpha val="8000"/>
              </a:srgbClr>
            </a:outerShdw>
          </a:effectLst>
        </p:spPr>
        <p:txBody>
          <a:bodyPr anchorCtr="0" anchor="t" bIns="99875" lIns="70775" spcFirstLastPara="1" rIns="70775" wrap="square" tIns="100277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9" name="Google Shape;1989;p191"/>
          <p:cNvSpPr txBox="1"/>
          <p:nvPr/>
        </p:nvSpPr>
        <p:spPr>
          <a:xfrm>
            <a:off x="265885" y="2481613"/>
            <a:ext cx="1457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355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Montserrat"/>
              <a:buChar char="●"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Coleta:</a:t>
            </a:r>
            <a:br>
              <a:rPr b="1"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- Falta da integração do arquivo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- Erro de conferência dos pacotes no momento da coleta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0" name="Google Shape;199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17" y="1660828"/>
            <a:ext cx="712364" cy="804817"/>
          </a:xfrm>
          <a:prstGeom prst="rect">
            <a:avLst/>
          </a:prstGeom>
          <a:noFill/>
          <a:ln>
            <a:noFill/>
          </a:ln>
        </p:spPr>
      </p:pic>
      <p:sp>
        <p:nvSpPr>
          <p:cNvPr id="1991" name="Google Shape;1991;p191"/>
          <p:cNvSpPr/>
          <p:nvPr/>
        </p:nvSpPr>
        <p:spPr>
          <a:xfrm>
            <a:off x="5540135" y="1593550"/>
            <a:ext cx="1629600" cy="30765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480000" dist="9525">
              <a:srgbClr val="000000">
                <a:alpha val="8000"/>
              </a:srgbClr>
            </a:outerShdw>
          </a:effectLst>
        </p:spPr>
        <p:txBody>
          <a:bodyPr anchorCtr="0" anchor="t" bIns="99875" lIns="70775" spcFirstLastPara="1" rIns="70775" wrap="square" tIns="100277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2" name="Google Shape;1992;p191"/>
          <p:cNvSpPr/>
          <p:nvPr/>
        </p:nvSpPr>
        <p:spPr>
          <a:xfrm>
            <a:off x="7340401" y="1593550"/>
            <a:ext cx="1629600" cy="3076500"/>
          </a:xfrm>
          <a:prstGeom prst="roundRect">
            <a:avLst>
              <a:gd fmla="val 5496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algn="bl" dir="480000" dist="9525">
              <a:srgbClr val="000000">
                <a:alpha val="8000"/>
              </a:srgbClr>
            </a:outerShdw>
          </a:effectLst>
        </p:spPr>
        <p:txBody>
          <a:bodyPr anchorCtr="0" anchor="t" bIns="99875" lIns="70775" spcFirstLastPara="1" rIns="70775" wrap="square" tIns="100277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3" name="Google Shape;1993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385" y="1754656"/>
            <a:ext cx="545715" cy="61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191"/>
          <p:cNvSpPr txBox="1"/>
          <p:nvPr/>
        </p:nvSpPr>
        <p:spPr>
          <a:xfrm>
            <a:off x="2018485" y="2481613"/>
            <a:ext cx="1457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355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Montserrat"/>
              <a:buChar char="●"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Transferência:</a:t>
            </a:r>
            <a:br>
              <a:rPr b="1"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- Roubo/Furto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- Avaria devido às condições na estrada ou embalagem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5" name="Google Shape;1995;p191"/>
          <p:cNvSpPr txBox="1"/>
          <p:nvPr/>
        </p:nvSpPr>
        <p:spPr>
          <a:xfrm>
            <a:off x="3847285" y="2481613"/>
            <a:ext cx="1457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355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Montserrat"/>
              <a:buChar char="●"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Crossdocking:</a:t>
            </a:r>
            <a:br>
              <a:rPr b="1"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- Pacotes fora de dimensão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Pacotes fora de perfil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Pacotes fora da abrangência de CEP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Erro de precificação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Pacote não encontrado ou extraviado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6" name="Google Shape;1996;p191"/>
          <p:cNvSpPr txBox="1"/>
          <p:nvPr/>
        </p:nvSpPr>
        <p:spPr>
          <a:xfrm>
            <a:off x="5599885" y="2481613"/>
            <a:ext cx="1457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355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Montserrat"/>
              <a:buChar char="●"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Agência:</a:t>
            </a:r>
            <a:br>
              <a:rPr b="1"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- Pacote não encontrado ou extraviado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Armazenamento em locais erradas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Erro operacional humano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Alto volume de pacotes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Atraso no horário do corte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7" name="Google Shape;1997;p191"/>
          <p:cNvSpPr txBox="1"/>
          <p:nvPr/>
        </p:nvSpPr>
        <p:spPr>
          <a:xfrm>
            <a:off x="7428685" y="2481613"/>
            <a:ext cx="1457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355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Montserrat"/>
              <a:buChar char="●"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Entrega:</a:t>
            </a:r>
            <a:br>
              <a:rPr b="1"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- Status normais de insucesso em rotas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Entregas fora do horário comercial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Roubo/Furto ou Avaria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Perda de pacotes</a:t>
            </a:r>
            <a:br>
              <a:rPr lang="pt-BR" sz="9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- Falsa declaração de entrega (acareação)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8" name="Google Shape;1998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8513" y="1754663"/>
            <a:ext cx="617778" cy="6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0024" y="1660815"/>
            <a:ext cx="694151" cy="69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0212" y="1660814"/>
            <a:ext cx="694151" cy="69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92"/>
          <p:cNvSpPr/>
          <p:nvPr/>
        </p:nvSpPr>
        <p:spPr>
          <a:xfrm>
            <a:off x="569950" y="1009446"/>
            <a:ext cx="76548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Para podermos nos organizar e consultar informações dessas agências como: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endereço, horários de funcionamento, responsáveis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, existe essa planilha </a:t>
            </a:r>
            <a:r>
              <a:rPr b="1"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pt-BR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6" name="Google Shape;2006;p192"/>
          <p:cNvSpPr txBox="1"/>
          <p:nvPr/>
        </p:nvSpPr>
        <p:spPr>
          <a:xfrm>
            <a:off x="467566" y="612619"/>
            <a:ext cx="79371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 missão da Loggi é conectar o Brasil, por isso temos agências espalhadas por todo o território brasileiro.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7" name="Google Shape;2007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731" y="1777537"/>
            <a:ext cx="5730945" cy="19445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47625">
              <a:srgbClr val="222222">
                <a:alpha val="71000"/>
              </a:srgbClr>
            </a:outerShdw>
          </a:effectLst>
        </p:spPr>
      </p:pic>
      <p:sp>
        <p:nvSpPr>
          <p:cNvPr id="2008" name="Google Shape;2008;p192"/>
          <p:cNvSpPr txBox="1"/>
          <p:nvPr>
            <p:ph type="title"/>
          </p:nvPr>
        </p:nvSpPr>
        <p:spPr>
          <a:xfrm>
            <a:off x="573557" y="338906"/>
            <a:ext cx="80388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Agências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09" name="Google Shape;2009;p192"/>
          <p:cNvSpPr/>
          <p:nvPr/>
        </p:nvSpPr>
        <p:spPr>
          <a:xfrm>
            <a:off x="1325850" y="4183525"/>
            <a:ext cx="7192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Também usamos essa planilha para identificar os responsáveis por cada agência.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Por exemplo, em casos de pacote não encontrado ou não retirado, podemos consultar o nome do contato e/ou líder e confirmar essa informação enviando uma mensagem por slack.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0" name="Google Shape;2010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50" y="4183525"/>
            <a:ext cx="589925" cy="51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193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WMS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94"/>
          <p:cNvSpPr/>
          <p:nvPr/>
        </p:nvSpPr>
        <p:spPr>
          <a:xfrm>
            <a:off x="358975" y="543925"/>
            <a:ext cx="4117800" cy="4084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st="19050">
              <a:srgbClr val="000000">
                <a:alpha val="6000"/>
              </a:srgbClr>
            </a:outerShdw>
          </a:effectLst>
        </p:spPr>
        <p:txBody>
          <a:bodyPr anchorCtr="0" anchor="t" bIns="227100" lIns="225975" spcFirstLastPara="1" rIns="225975" wrap="square" tIns="5649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021" name="Google Shape;2021;p194"/>
          <p:cNvSpPr txBox="1"/>
          <p:nvPr/>
        </p:nvSpPr>
        <p:spPr>
          <a:xfrm>
            <a:off x="712050" y="1408975"/>
            <a:ext cx="34314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WMS foi desenvolvido com o intuito de dar liberdade ao embarcador, ou seja, ele podia realizar as tratativas nos pacotes com insucesso na entrega e acompanhar o histórico detalhado de cada pacote, tendo agilidade e autonomia perante ao atendimento de seu cliente.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Atualmente, somente nós da Loggi temos acesso a essa ferramenta, sendo a principal para consulta detalhada do histórico do pacote e para ajustes pontuais de endereço.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194"/>
          <p:cNvSpPr txBox="1"/>
          <p:nvPr/>
        </p:nvSpPr>
        <p:spPr>
          <a:xfrm>
            <a:off x="700225" y="901825"/>
            <a:ext cx="3435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WMS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3" name="Google Shape;2023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863" y="312224"/>
            <a:ext cx="5194224" cy="6126477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19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25" name="Google Shape;2025;p194"/>
          <p:cNvPicPr preferRelativeResize="0"/>
          <p:nvPr/>
        </p:nvPicPr>
        <p:blipFill rotWithShape="1">
          <a:blip r:embed="rId4">
            <a:alphaModFix/>
          </a:blip>
          <a:srcRect b="0" l="999" r="0" t="0"/>
          <a:stretch/>
        </p:blipFill>
        <p:spPr>
          <a:xfrm>
            <a:off x="5213618" y="1369471"/>
            <a:ext cx="3194715" cy="19896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95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Acessando o WMS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31" name="Google Shape;2031;p195"/>
          <p:cNvSpPr txBox="1"/>
          <p:nvPr>
            <p:ph idx="1" type="subTitle"/>
          </p:nvPr>
        </p:nvSpPr>
        <p:spPr>
          <a:xfrm>
            <a:off x="204125" y="1158800"/>
            <a:ext cx="17187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AutoNum type="arabicPeriod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acessar o WMS clique </a:t>
            </a:r>
            <a:r>
              <a:rPr lang="pt-BR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lang="pt-BR" sz="1000">
                <a:solidFill>
                  <a:schemeClr val="dk1"/>
                </a:solidFill>
              </a:rPr>
              <a:t>.</a:t>
            </a:r>
            <a:br>
              <a:rPr lang="pt-BR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Selecione a aba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Pacotes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campo de busca será necessário colocar o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número do pacote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tracking key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deseja visualizar.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Agora basta selecionar o pacote e a tentativa de entrega que precisa ter mais informações.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2" name="Google Shape;2032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300" y="1117200"/>
            <a:ext cx="6401493" cy="314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96"/>
          <p:cNvSpPr txBox="1"/>
          <p:nvPr>
            <p:ph type="title"/>
          </p:nvPr>
        </p:nvSpPr>
        <p:spPr>
          <a:xfrm>
            <a:off x="458532" y="338906"/>
            <a:ext cx="80388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Conhecendo o WMS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38" name="Google Shape;2038;p196"/>
          <p:cNvSpPr txBox="1"/>
          <p:nvPr>
            <p:ph idx="1" type="subTitle"/>
          </p:nvPr>
        </p:nvSpPr>
        <p:spPr>
          <a:xfrm>
            <a:off x="356525" y="1158800"/>
            <a:ext cx="18747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de rastreio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atual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Destinatário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Tentativas de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entrega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Histórico detalhado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Histórico de movimentação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Redespacho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Rota do mensageiro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Sacas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Unidades de carga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Transferências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Sacas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de promessa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Endereço de entrega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Número da NF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Dados do entregador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Dados do recebedor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9" name="Google Shape;203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675" y="642675"/>
            <a:ext cx="5991900" cy="403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97"/>
          <p:cNvSpPr txBox="1"/>
          <p:nvPr>
            <p:ph type="title"/>
          </p:nvPr>
        </p:nvSpPr>
        <p:spPr>
          <a:xfrm>
            <a:off x="506675" y="338900"/>
            <a:ext cx="84024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Orwell - Enviar mensagem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45" name="Google Shape;2045;p197"/>
          <p:cNvSpPr txBox="1"/>
          <p:nvPr/>
        </p:nvSpPr>
        <p:spPr>
          <a:xfrm>
            <a:off x="569950" y="1176750"/>
            <a:ext cx="23094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O WMS está vinculado a outras plataformas como o Orwell.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No Orwell é</a:t>
            </a:r>
            <a:r>
              <a:rPr lang="pt-BR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possível</a:t>
            </a:r>
            <a:r>
              <a:rPr lang="pt-BR" sz="900">
                <a:solidFill>
                  <a:srgbClr val="0095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encaminhar notificação e sms</a:t>
            </a:r>
            <a:r>
              <a:rPr lang="pt-BR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o Entregador, quando não conseguimos contato através do telefone.</a:t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Para acessar essa opção, basta primeiro clicar na rota do mensageiro &gt; nome do mensageiro: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6" name="Google Shape;2046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101" y="1075076"/>
            <a:ext cx="5183400" cy="2873400"/>
          </a:xfrm>
          <a:prstGeom prst="flowChartAlternateProcess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7" name="Google Shape;2047;p197"/>
          <p:cNvSpPr txBox="1"/>
          <p:nvPr/>
        </p:nvSpPr>
        <p:spPr>
          <a:xfrm>
            <a:off x="874750" y="4257700"/>
            <a:ext cx="7737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SMS: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Mensagem de texto enviada para o número do entregador. Nessa opção existe o custo de R$ O,12 por mensagem enviada.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Notificação: </a:t>
            </a:r>
            <a:r>
              <a:rPr b="1" lang="pt-BR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Mensagem enviada no formato “Pop Up” e aparece na tela do App do entregador. Nessa opção não há custo de envio.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8" name="Google Shape;2048;p197"/>
          <p:cNvPicPr preferRelativeResize="0"/>
          <p:nvPr/>
        </p:nvPicPr>
        <p:blipFill rotWithShape="1">
          <a:blip r:embed="rId4">
            <a:alphaModFix/>
          </a:blip>
          <a:srcRect b="15227" l="8052" r="7093" t="6119"/>
          <a:stretch/>
        </p:blipFill>
        <p:spPr>
          <a:xfrm>
            <a:off x="783725" y="2772925"/>
            <a:ext cx="1450925" cy="440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49" name="Google Shape;2049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475" y="3400500"/>
            <a:ext cx="1509430" cy="440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050" name="Google Shape;2050;p197"/>
          <p:cNvCxnSpPr>
            <a:stCxn id="2048" idx="2"/>
            <a:endCxn id="2049" idx="0"/>
          </p:cNvCxnSpPr>
          <p:nvPr/>
        </p:nvCxnSpPr>
        <p:spPr>
          <a:xfrm>
            <a:off x="1509188" y="3213800"/>
            <a:ext cx="0" cy="18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98"/>
          <p:cNvSpPr txBox="1"/>
          <p:nvPr>
            <p:ph type="title"/>
          </p:nvPr>
        </p:nvSpPr>
        <p:spPr>
          <a:xfrm>
            <a:off x="356532" y="338906"/>
            <a:ext cx="80388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War-room - Impersonate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56" name="Google Shape;2056;p198"/>
          <p:cNvSpPr txBox="1"/>
          <p:nvPr>
            <p:ph idx="1" type="subTitle"/>
          </p:nvPr>
        </p:nvSpPr>
        <p:spPr>
          <a:xfrm>
            <a:off x="356525" y="1009450"/>
            <a:ext cx="26541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Outra plataforma vinculada ao WMS é o War-room, nela é possível impersonar na conta do embarcador.</a:t>
            </a:r>
            <a:b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Acessar o </a:t>
            </a:r>
            <a:r>
              <a:rPr b="1" lang="pt-BR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War-room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Clicar na aba "Empresas" do menu do lado esquerdo da página.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Procurar no campo de busca o nome do embarcador ou digitar o ID na URL da página.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encontrar o embarcador, clique em um usuário disponível na conta desse cliente e aperte o botão "Impersonate" na cor laranja.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 conta do embarcador, selecionamos as configurações, clicamos em WMS.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entrar no WMS, clicar em "Tratativas".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a tratativa conforme a solicitação.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7" name="Google Shape;2057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250" y="1209725"/>
            <a:ext cx="5978327" cy="314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45"/>
          <p:cNvSpPr txBox="1"/>
          <p:nvPr/>
        </p:nvSpPr>
        <p:spPr>
          <a:xfrm>
            <a:off x="569950" y="789850"/>
            <a:ext cx="320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Aqui na Loggi também utilizamos o Drive, normalmente cada time tem o da sua equipe, lá você encontrará alguns </a:t>
            </a: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treinamentos e planilhas importantes do time como: escalas, formulários, entre outros.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Caso você ainda não tenha acesso, basta solicitar ao seu supervisor.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Vale lembrar que para conseguir visualizar o drive você precisa estar logado no Google com sua conta corporativa.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1" name="Google Shape;1241;p145"/>
          <p:cNvPicPr preferRelativeResize="0"/>
          <p:nvPr/>
        </p:nvPicPr>
        <p:blipFill rotWithShape="1">
          <a:blip r:embed="rId3">
            <a:alphaModFix/>
          </a:blip>
          <a:srcRect b="39061" l="31313" r="0" t="0"/>
          <a:stretch/>
        </p:blipFill>
        <p:spPr>
          <a:xfrm>
            <a:off x="4304253" y="2354538"/>
            <a:ext cx="4271752" cy="205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2" name="Google Shape;1242;p145"/>
          <p:cNvPicPr preferRelativeResize="0"/>
          <p:nvPr/>
        </p:nvPicPr>
        <p:blipFill rotWithShape="1">
          <a:blip r:embed="rId4">
            <a:alphaModFix/>
          </a:blip>
          <a:srcRect b="64345" l="0" r="44921" t="0"/>
          <a:stretch/>
        </p:blipFill>
        <p:spPr>
          <a:xfrm>
            <a:off x="4304250" y="843750"/>
            <a:ext cx="4271752" cy="13535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3" name="Google Shape;1243;p145"/>
          <p:cNvSpPr txBox="1"/>
          <p:nvPr/>
        </p:nvSpPr>
        <p:spPr>
          <a:xfrm>
            <a:off x="569950" y="253725"/>
            <a:ext cx="287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Google Drive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99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Radar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00"/>
          <p:cNvSpPr/>
          <p:nvPr/>
        </p:nvSpPr>
        <p:spPr>
          <a:xfrm>
            <a:off x="358400" y="1187075"/>
            <a:ext cx="2161500" cy="346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09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Radar foi desenvolvido com o intuito de apresentar informações mais detalhadas e em tempo real sobre o histórico de um pacote.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Já estamos utilizando essa ferramenta para consulta, porém, continua passando por ajustes e inclusão de informações importantes para realizar nossas tratativas em CX.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8" name="Google Shape;2068;p20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9" name="Google Shape;2069;p200"/>
          <p:cNvSpPr txBox="1"/>
          <p:nvPr/>
        </p:nvSpPr>
        <p:spPr>
          <a:xfrm>
            <a:off x="358400" y="342825"/>
            <a:ext cx="4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Ferramentas para consultar pacotes</a:t>
            </a:r>
            <a:endParaRPr/>
          </a:p>
        </p:txBody>
      </p:sp>
      <p:sp>
        <p:nvSpPr>
          <p:cNvPr id="2070" name="Google Shape;2070;p200"/>
          <p:cNvSpPr txBox="1"/>
          <p:nvPr/>
        </p:nvSpPr>
        <p:spPr>
          <a:xfrm>
            <a:off x="358975" y="638300"/>
            <a:ext cx="468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Montserrat"/>
                <a:ea typeface="Montserrat"/>
                <a:cs typeface="Montserrat"/>
                <a:sym typeface="Montserrat"/>
              </a:rPr>
              <a:t>Radar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1" name="Google Shape;2071;p200"/>
          <p:cNvSpPr txBox="1"/>
          <p:nvPr/>
        </p:nvSpPr>
        <p:spPr>
          <a:xfrm>
            <a:off x="2856450" y="1992850"/>
            <a:ext cx="2655300" cy="253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AutoNum type="arabicPeriod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acessar o Radar clique </a:t>
            </a:r>
            <a:r>
              <a:rPr b="1" lang="pt-BR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AutoNum type="arabicPeriod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Selecione a aba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Pacotes</a:t>
            </a:r>
            <a:b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AutoNum type="arabicPeriod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campo de busca você consegue localizar um pacote com os seguintes dados: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 do pacote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de rastreio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de barras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Número da nota fiscal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Nome do destinatário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AutoNum type="arabicPeriod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Agora basta selecionar o pacote para carregar o histórico detalhado da movimentação.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2" name="Google Shape;2072;p200"/>
          <p:cNvSpPr txBox="1"/>
          <p:nvPr/>
        </p:nvSpPr>
        <p:spPr>
          <a:xfrm>
            <a:off x="5973000" y="1339825"/>
            <a:ext cx="1893300" cy="323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Consultando o pacote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3" name="Google Shape;2073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50" y="1339825"/>
            <a:ext cx="1210725" cy="4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001" y="1671350"/>
            <a:ext cx="2434825" cy="4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8298" y="2402088"/>
            <a:ext cx="2559525" cy="1038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6" name="Google Shape;2076;p200"/>
          <p:cNvCxnSpPr/>
          <p:nvPr/>
        </p:nvCxnSpPr>
        <p:spPr>
          <a:xfrm flipH="1">
            <a:off x="7382475" y="2109325"/>
            <a:ext cx="852000" cy="389400"/>
          </a:xfrm>
          <a:prstGeom prst="straightConnector1">
            <a:avLst/>
          </a:prstGeom>
          <a:noFill/>
          <a:ln cap="flat" cmpd="sng" w="9525">
            <a:solidFill>
              <a:srgbClr val="07BCFF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2077" name="Google Shape;2077;p2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2997" y="3440938"/>
            <a:ext cx="1700375" cy="145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8" name="Google Shape;2078;p200"/>
          <p:cNvCxnSpPr/>
          <p:nvPr/>
        </p:nvCxnSpPr>
        <p:spPr>
          <a:xfrm flipH="1">
            <a:off x="6644375" y="3195325"/>
            <a:ext cx="839400" cy="601500"/>
          </a:xfrm>
          <a:prstGeom prst="straightConnector1">
            <a:avLst/>
          </a:prstGeom>
          <a:noFill/>
          <a:ln cap="flat" cmpd="sng" w="9525">
            <a:solidFill>
              <a:srgbClr val="07BCFF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Google Shape;2083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151" y="1381400"/>
            <a:ext cx="2853709" cy="2801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84" name="Google Shape;2084;p20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Interface do Radar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5" name="Google Shape;2085;p201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Tela de Resumo - Status atual e último evento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6" name="Google Shape;2086;p201"/>
          <p:cNvGrpSpPr/>
          <p:nvPr/>
        </p:nvGrpSpPr>
        <p:grpSpPr>
          <a:xfrm>
            <a:off x="123977" y="1537139"/>
            <a:ext cx="4160313" cy="2856036"/>
            <a:chOff x="5410138" y="2388400"/>
            <a:chExt cx="3135127" cy="2188031"/>
          </a:xfrm>
        </p:grpSpPr>
        <p:pic>
          <p:nvPicPr>
            <p:cNvPr id="2087" name="Google Shape;2087;p201"/>
            <p:cNvPicPr preferRelativeResize="0"/>
            <p:nvPr/>
          </p:nvPicPr>
          <p:blipFill rotWithShape="1">
            <a:blip r:embed="rId4">
              <a:alphaModFix/>
            </a:blip>
            <a:srcRect b="0" l="4141" r="1731" t="6907"/>
            <a:stretch/>
          </p:blipFill>
          <p:spPr>
            <a:xfrm>
              <a:off x="5410138" y="2388400"/>
              <a:ext cx="3135127" cy="218803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088" name="Google Shape;2088;p201"/>
            <p:cNvSpPr/>
            <p:nvPr/>
          </p:nvSpPr>
          <p:spPr>
            <a:xfrm>
              <a:off x="5821025" y="2506175"/>
              <a:ext cx="2322600" cy="1398900"/>
            </a:xfrm>
            <a:prstGeom prst="roundRect">
              <a:avLst>
                <a:gd fmla="val 1562" name="adj"/>
              </a:avLst>
            </a:prstGeom>
            <a:solidFill>
              <a:schemeClr val="dk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9" name="Google Shape;2089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6425" y="2613425"/>
              <a:ext cx="2322575" cy="1185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0" name="Google Shape;2090;p201"/>
          <p:cNvSpPr txBox="1"/>
          <p:nvPr/>
        </p:nvSpPr>
        <p:spPr>
          <a:xfrm>
            <a:off x="5558200" y="719709"/>
            <a:ext cx="1072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Status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atual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1" name="Google Shape;2091;p201"/>
          <p:cNvSpPr txBox="1"/>
          <p:nvPr/>
        </p:nvSpPr>
        <p:spPr>
          <a:xfrm>
            <a:off x="4554550" y="1898075"/>
            <a:ext cx="649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Último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evento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2" name="Google Shape;2092;p201"/>
          <p:cNvSpPr txBox="1"/>
          <p:nvPr/>
        </p:nvSpPr>
        <p:spPr>
          <a:xfrm>
            <a:off x="6347700" y="2643250"/>
            <a:ext cx="1664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Tipo de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usuário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, Nome do usuário que alterou e via qual sistema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3" name="Google Shape;2093;p201"/>
          <p:cNvSpPr txBox="1"/>
          <p:nvPr/>
        </p:nvSpPr>
        <p:spPr>
          <a:xfrm>
            <a:off x="7660950" y="1650250"/>
            <a:ext cx="15921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Localização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atual do pacote (Unit Load) e Cidade - UF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4" name="Google Shape;2094;p201"/>
          <p:cNvSpPr txBox="1"/>
          <p:nvPr/>
        </p:nvSpPr>
        <p:spPr>
          <a:xfrm>
            <a:off x="5348600" y="3312425"/>
            <a:ext cx="2129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Botão de acesso ao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histórico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5" name="Google Shape;2095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014431">
            <a:off x="4901174" y="800398"/>
            <a:ext cx="777552" cy="68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201"/>
          <p:cNvPicPr preferRelativeResize="0"/>
          <p:nvPr/>
        </p:nvPicPr>
        <p:blipFill rotWithShape="1">
          <a:blip r:embed="rId6">
            <a:alphaModFix/>
          </a:blip>
          <a:srcRect b="0" l="0" r="48336" t="0"/>
          <a:stretch/>
        </p:blipFill>
        <p:spPr>
          <a:xfrm rot="2699961">
            <a:off x="5089751" y="1667277"/>
            <a:ext cx="283446" cy="48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857498">
            <a:off x="4979585" y="4023166"/>
            <a:ext cx="660804" cy="58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799794">
            <a:off x="7522555" y="2137963"/>
            <a:ext cx="550487" cy="4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583260">
            <a:off x="5115642" y="3203860"/>
            <a:ext cx="388689" cy="344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201"/>
          <p:cNvSpPr txBox="1"/>
          <p:nvPr/>
        </p:nvSpPr>
        <p:spPr>
          <a:xfrm>
            <a:off x="7522550" y="3767875"/>
            <a:ext cx="159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Relação com a data promessa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entrega e nova previsão de entrega </a:t>
            </a:r>
            <a:r>
              <a:rPr i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 aplicável)</a:t>
            </a:r>
            <a:endParaRPr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1" name="Google Shape;2101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351964" y="3427250"/>
            <a:ext cx="492573" cy="436047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201"/>
          <p:cNvSpPr/>
          <p:nvPr/>
        </p:nvSpPr>
        <p:spPr>
          <a:xfrm>
            <a:off x="2426050" y="2192900"/>
            <a:ext cx="1202100" cy="757800"/>
          </a:xfrm>
          <a:prstGeom prst="rect">
            <a:avLst/>
          </a:prstGeom>
          <a:noFill/>
          <a:ln cap="flat" cmpd="sng" w="9525">
            <a:solidFill>
              <a:srgbClr val="00BA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3" name="Google Shape;2103;p201"/>
          <p:cNvPicPr preferRelativeResize="0"/>
          <p:nvPr/>
        </p:nvPicPr>
        <p:blipFill rotWithShape="1">
          <a:blip r:embed="rId6">
            <a:alphaModFix/>
          </a:blip>
          <a:srcRect b="0" l="0" r="-836" t="0"/>
          <a:stretch/>
        </p:blipFill>
        <p:spPr>
          <a:xfrm rot="-7771973">
            <a:off x="5900345" y="2663740"/>
            <a:ext cx="508786" cy="4466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201"/>
          <p:cNvSpPr txBox="1"/>
          <p:nvPr/>
        </p:nvSpPr>
        <p:spPr>
          <a:xfrm>
            <a:off x="5524450" y="4361775"/>
            <a:ext cx="14958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Direção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do pacote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5" name="Google Shape;2105;p201"/>
          <p:cNvSpPr txBox="1"/>
          <p:nvPr/>
        </p:nvSpPr>
        <p:spPr>
          <a:xfrm>
            <a:off x="6301750" y="919775"/>
            <a:ext cx="114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último evento</a:t>
            </a:r>
            <a:endParaRPr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6" name="Google Shape;2106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66407">
            <a:off x="6463579" y="1377022"/>
            <a:ext cx="693594" cy="61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202"/>
          <p:cNvPicPr preferRelativeResize="0"/>
          <p:nvPr/>
        </p:nvPicPr>
        <p:blipFill rotWithShape="1">
          <a:blip r:embed="rId3">
            <a:alphaModFix/>
          </a:blip>
          <a:srcRect b="6436" l="0" r="0" t="19839"/>
          <a:stretch/>
        </p:blipFill>
        <p:spPr>
          <a:xfrm>
            <a:off x="5401325" y="1207450"/>
            <a:ext cx="2859775" cy="2372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12" name="Google Shape;2112;p20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Interface do Radar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3" name="Google Shape;2113;p202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Resumo - Dados do serviço e do pacote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14" name="Google Shape;2114;p202"/>
          <p:cNvGrpSpPr/>
          <p:nvPr/>
        </p:nvGrpSpPr>
        <p:grpSpPr>
          <a:xfrm>
            <a:off x="123977" y="1537139"/>
            <a:ext cx="4160313" cy="2856036"/>
            <a:chOff x="123977" y="1537139"/>
            <a:chExt cx="4160313" cy="2856036"/>
          </a:xfrm>
        </p:grpSpPr>
        <p:grpSp>
          <p:nvGrpSpPr>
            <p:cNvPr id="2115" name="Google Shape;2115;p202"/>
            <p:cNvGrpSpPr/>
            <p:nvPr/>
          </p:nvGrpSpPr>
          <p:grpSpPr>
            <a:xfrm>
              <a:off x="123977" y="1537139"/>
              <a:ext cx="4160313" cy="2856036"/>
              <a:chOff x="5410138" y="2388400"/>
              <a:chExt cx="3135127" cy="2188031"/>
            </a:xfrm>
          </p:grpSpPr>
          <p:pic>
            <p:nvPicPr>
              <p:cNvPr id="2116" name="Google Shape;2116;p202"/>
              <p:cNvPicPr preferRelativeResize="0"/>
              <p:nvPr/>
            </p:nvPicPr>
            <p:blipFill rotWithShape="1">
              <a:blip r:embed="rId4">
                <a:alphaModFix/>
              </a:blip>
              <a:srcRect b="0" l="4141" r="1731" t="6907"/>
              <a:stretch/>
            </p:blipFill>
            <p:spPr>
              <a:xfrm>
                <a:off x="5410138" y="2388400"/>
                <a:ext cx="3135127" cy="21880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117" name="Google Shape;2117;p202"/>
              <p:cNvSpPr/>
              <p:nvPr/>
            </p:nvSpPr>
            <p:spPr>
              <a:xfrm>
                <a:off x="5821025" y="2506175"/>
                <a:ext cx="2322600" cy="1398900"/>
              </a:xfrm>
              <a:prstGeom prst="roundRect">
                <a:avLst>
                  <a:gd fmla="val 1562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18" name="Google Shape;2118;p20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6425" y="2613425"/>
                <a:ext cx="2322575" cy="1185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19" name="Google Shape;2119;p2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86000" y="1932188"/>
              <a:ext cx="1348325" cy="1460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0" name="Google Shape;2120;p202"/>
          <p:cNvSpPr/>
          <p:nvPr/>
        </p:nvSpPr>
        <p:spPr>
          <a:xfrm>
            <a:off x="2433350" y="2367750"/>
            <a:ext cx="1318500" cy="932700"/>
          </a:xfrm>
          <a:prstGeom prst="rect">
            <a:avLst/>
          </a:prstGeom>
          <a:noFill/>
          <a:ln cap="flat" cmpd="sng" w="9525">
            <a:solidFill>
              <a:srgbClr val="00BA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202"/>
          <p:cNvSpPr txBox="1"/>
          <p:nvPr/>
        </p:nvSpPr>
        <p:spPr>
          <a:xfrm>
            <a:off x="5579950" y="3558400"/>
            <a:ext cx="29037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Tipo de serviço de entrega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800">
                <a:latin typeface="Montserrat"/>
                <a:ea typeface="Montserrat"/>
                <a:cs typeface="Montserrat"/>
                <a:sym typeface="Montserrat"/>
              </a:rPr>
              <a:t>(Loggi Express, Loggi Hoje, Redespacho)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tipo de LMC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responsáveis pela entrega.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Prazo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definido entre a origem e destino </a:t>
            </a:r>
            <a:r>
              <a:rPr lang="pt-BR" sz="800">
                <a:latin typeface="Montserrat"/>
                <a:ea typeface="Montserrat"/>
                <a:cs typeface="Montserrat"/>
                <a:sym typeface="Montserrat"/>
              </a:rPr>
              <a:t>(SLO)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2" name="Google Shape;2122;p202"/>
          <p:cNvSpPr txBox="1"/>
          <p:nvPr/>
        </p:nvSpPr>
        <p:spPr>
          <a:xfrm>
            <a:off x="8171225" y="2652125"/>
            <a:ext cx="12069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Região de coleta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na malha e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LMC de entrega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3" name="Google Shape;2123;p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399931">
            <a:off x="7819919" y="3197549"/>
            <a:ext cx="504560" cy="44665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202"/>
          <p:cNvSpPr txBox="1"/>
          <p:nvPr/>
        </p:nvSpPr>
        <p:spPr>
          <a:xfrm>
            <a:off x="5598013" y="962878"/>
            <a:ext cx="2510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Nome da empresa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Tracking key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5" name="Google Shape;2125;p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244527">
            <a:off x="5182580" y="1144813"/>
            <a:ext cx="548641" cy="485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202"/>
          <p:cNvSpPr txBox="1"/>
          <p:nvPr/>
        </p:nvSpPr>
        <p:spPr>
          <a:xfrm>
            <a:off x="4413150" y="2008350"/>
            <a:ext cx="12441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Nome do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destinatário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remetente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7" name="Google Shape;2127;p202"/>
          <p:cNvSpPr txBox="1"/>
          <p:nvPr/>
        </p:nvSpPr>
        <p:spPr>
          <a:xfrm>
            <a:off x="8120975" y="1672675"/>
            <a:ext cx="1103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Endereço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do destinatário / remetente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8" name="Google Shape;2128;p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5">
            <a:off x="5042393" y="1672682"/>
            <a:ext cx="537560" cy="47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613456">
            <a:off x="7898494" y="2196212"/>
            <a:ext cx="500113" cy="44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202"/>
          <p:cNvPicPr preferRelativeResize="0"/>
          <p:nvPr/>
        </p:nvPicPr>
        <p:blipFill rotWithShape="1">
          <a:blip r:embed="rId7">
            <a:alphaModFix/>
          </a:blip>
          <a:srcRect b="-17982" l="17870" r="-17869" t="-31874"/>
          <a:stretch/>
        </p:blipFill>
        <p:spPr>
          <a:xfrm rot="28">
            <a:off x="5024325" y="2729154"/>
            <a:ext cx="908525" cy="120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5" name="Google Shape;2135;p203"/>
          <p:cNvGrpSpPr/>
          <p:nvPr/>
        </p:nvGrpSpPr>
        <p:grpSpPr>
          <a:xfrm>
            <a:off x="5502750" y="880650"/>
            <a:ext cx="2636375" cy="3437141"/>
            <a:chOff x="5502750" y="880650"/>
            <a:chExt cx="2636375" cy="3437141"/>
          </a:xfrm>
        </p:grpSpPr>
        <p:pic>
          <p:nvPicPr>
            <p:cNvPr id="2136" name="Google Shape;2136;p203"/>
            <p:cNvPicPr preferRelativeResize="0"/>
            <p:nvPr/>
          </p:nvPicPr>
          <p:blipFill rotWithShape="1">
            <a:blip r:embed="rId3">
              <a:alphaModFix/>
            </a:blip>
            <a:srcRect b="0" l="0" r="0" t="26943"/>
            <a:stretch/>
          </p:blipFill>
          <p:spPr>
            <a:xfrm>
              <a:off x="5502762" y="1932800"/>
              <a:ext cx="2542125" cy="238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Google Shape;2137;p203"/>
            <p:cNvPicPr preferRelativeResize="0"/>
            <p:nvPr/>
          </p:nvPicPr>
          <p:blipFill rotWithShape="1">
            <a:blip r:embed="rId3">
              <a:alphaModFix/>
            </a:blip>
            <a:srcRect b="77981" l="0" r="0" t="0"/>
            <a:stretch/>
          </p:blipFill>
          <p:spPr>
            <a:xfrm>
              <a:off x="5502750" y="880650"/>
              <a:ext cx="2542125" cy="71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8" name="Google Shape;2138;p203"/>
            <p:cNvSpPr txBox="1"/>
            <p:nvPr/>
          </p:nvSpPr>
          <p:spPr>
            <a:xfrm>
              <a:off x="5551325" y="1537150"/>
              <a:ext cx="25878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Alterado por entregador Loggi Danilo Azevedo Via Loggi para entregar</a:t>
              </a:r>
              <a:endParaRPr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39" name="Google Shape;2139;p203"/>
          <p:cNvSpPr txBox="1"/>
          <p:nvPr>
            <p:ph type="title"/>
          </p:nvPr>
        </p:nvSpPr>
        <p:spPr>
          <a:xfrm>
            <a:off x="358975" y="359575"/>
            <a:ext cx="2220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Interface do Radar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0" name="Google Shape;2140;p203"/>
          <p:cNvSpPr txBox="1"/>
          <p:nvPr>
            <p:ph idx="1" type="subTitle"/>
          </p:nvPr>
        </p:nvSpPr>
        <p:spPr>
          <a:xfrm>
            <a:off x="358975" y="543025"/>
            <a:ext cx="2198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Histórico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1" name="Google Shape;2141;p203"/>
          <p:cNvGrpSpPr/>
          <p:nvPr/>
        </p:nvGrpSpPr>
        <p:grpSpPr>
          <a:xfrm>
            <a:off x="123977" y="1537139"/>
            <a:ext cx="4160313" cy="2856036"/>
            <a:chOff x="5410138" y="2388400"/>
            <a:chExt cx="3135127" cy="2188031"/>
          </a:xfrm>
        </p:grpSpPr>
        <p:pic>
          <p:nvPicPr>
            <p:cNvPr id="2142" name="Google Shape;2142;p203"/>
            <p:cNvPicPr preferRelativeResize="0"/>
            <p:nvPr/>
          </p:nvPicPr>
          <p:blipFill rotWithShape="1">
            <a:blip r:embed="rId4">
              <a:alphaModFix/>
            </a:blip>
            <a:srcRect b="0" l="4141" r="1731" t="6907"/>
            <a:stretch/>
          </p:blipFill>
          <p:spPr>
            <a:xfrm>
              <a:off x="5410138" y="2388400"/>
              <a:ext cx="3135127" cy="218803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143" name="Google Shape;2143;p203"/>
            <p:cNvSpPr/>
            <p:nvPr/>
          </p:nvSpPr>
          <p:spPr>
            <a:xfrm>
              <a:off x="5821025" y="2506175"/>
              <a:ext cx="2322600" cy="1398900"/>
            </a:xfrm>
            <a:prstGeom prst="roundRect">
              <a:avLst>
                <a:gd fmla="val 1562" name="adj"/>
              </a:avLst>
            </a:prstGeom>
            <a:solidFill>
              <a:schemeClr val="dk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44" name="Google Shape;2144;p2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6425" y="2613425"/>
              <a:ext cx="2322575" cy="1185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5" name="Google Shape;2145;p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750" y="1928425"/>
            <a:ext cx="3085801" cy="1473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203"/>
          <p:cNvSpPr/>
          <p:nvPr/>
        </p:nvSpPr>
        <p:spPr>
          <a:xfrm>
            <a:off x="2819450" y="2571738"/>
            <a:ext cx="830400" cy="827700"/>
          </a:xfrm>
          <a:prstGeom prst="rect">
            <a:avLst/>
          </a:prstGeom>
          <a:noFill/>
          <a:ln cap="flat" cmpd="sng" w="9525">
            <a:solidFill>
              <a:srgbClr val="00BA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203"/>
          <p:cNvSpPr txBox="1"/>
          <p:nvPr/>
        </p:nvSpPr>
        <p:spPr>
          <a:xfrm>
            <a:off x="7745825" y="792588"/>
            <a:ext cx="1180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Definição do evento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e botão para acessar aos detalhes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8" name="Google Shape;2148;p203"/>
          <p:cNvSpPr txBox="1"/>
          <p:nvPr/>
        </p:nvSpPr>
        <p:spPr>
          <a:xfrm>
            <a:off x="5766125" y="500125"/>
            <a:ext cx="2015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Data e horário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do evento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9" name="Google Shape;2149;p203"/>
          <p:cNvSpPr txBox="1"/>
          <p:nvPr/>
        </p:nvSpPr>
        <p:spPr>
          <a:xfrm>
            <a:off x="4506925" y="1741125"/>
            <a:ext cx="1002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Status atual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do pacote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p203"/>
          <p:cNvSpPr txBox="1"/>
          <p:nvPr/>
        </p:nvSpPr>
        <p:spPr>
          <a:xfrm>
            <a:off x="8139125" y="1664925"/>
            <a:ext cx="10602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Usuário e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que realizaram a alteração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1" name="Google Shape;2151;p203"/>
          <p:cNvSpPr txBox="1"/>
          <p:nvPr/>
        </p:nvSpPr>
        <p:spPr>
          <a:xfrm>
            <a:off x="6923525" y="2343175"/>
            <a:ext cx="2073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Localização do pacote (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unit load + Base + cidade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2" name="Google Shape;2152;p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4704508">
            <a:off x="5510274" y="641563"/>
            <a:ext cx="374677" cy="3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203"/>
          <p:cNvPicPr preferRelativeResize="0"/>
          <p:nvPr/>
        </p:nvPicPr>
        <p:blipFill rotWithShape="1">
          <a:blip r:embed="rId7">
            <a:alphaModFix/>
          </a:blip>
          <a:srcRect b="0" l="0" r="30196" t="0"/>
          <a:stretch/>
        </p:blipFill>
        <p:spPr>
          <a:xfrm flipH="1" rot="-3501340">
            <a:off x="7370566" y="855288"/>
            <a:ext cx="352193" cy="44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203"/>
          <p:cNvPicPr preferRelativeResize="0"/>
          <p:nvPr/>
        </p:nvPicPr>
        <p:blipFill rotWithShape="1">
          <a:blip r:embed="rId7">
            <a:alphaModFix/>
          </a:blip>
          <a:srcRect b="0" l="0" r="30196" t="0"/>
          <a:stretch/>
        </p:blipFill>
        <p:spPr>
          <a:xfrm rot="234">
            <a:off x="5243041" y="1385213"/>
            <a:ext cx="352193" cy="44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986246">
            <a:off x="7783461" y="1783351"/>
            <a:ext cx="374676" cy="3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513530">
            <a:off x="6623038" y="2361289"/>
            <a:ext cx="374675" cy="3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830958">
            <a:off x="5330963" y="4130564"/>
            <a:ext cx="374675" cy="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203"/>
          <p:cNvSpPr txBox="1"/>
          <p:nvPr/>
        </p:nvSpPr>
        <p:spPr>
          <a:xfrm>
            <a:off x="5649925" y="4206075"/>
            <a:ext cx="15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Botão para abrir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mais informações sobre um evento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específico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04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JIRA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75" y="314800"/>
            <a:ext cx="4906876" cy="44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205"/>
          <p:cNvSpPr/>
          <p:nvPr/>
        </p:nvSpPr>
        <p:spPr>
          <a:xfrm>
            <a:off x="4662800" y="890100"/>
            <a:ext cx="411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966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70" name="Google Shape;2170;p205"/>
          <p:cNvSpPr txBox="1"/>
          <p:nvPr>
            <p:ph idx="1" type="body"/>
          </p:nvPr>
        </p:nvSpPr>
        <p:spPr>
          <a:xfrm>
            <a:off x="5023550" y="1971300"/>
            <a:ext cx="35010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JIRA é a principal fonte de insumo que fornecemos ao time de suporte.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Através do JIRA conseguimos levantar os dados necessários para que o time de Suporte consiga mapear os problemas e pensar em soluções de melhoria e automações que vão melhorar muito nosso dia a dia.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1" name="Google Shape;2171;p20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2" name="Google Shape;2172;p205"/>
          <p:cNvSpPr txBox="1"/>
          <p:nvPr/>
        </p:nvSpPr>
        <p:spPr>
          <a:xfrm>
            <a:off x="5016500" y="1224000"/>
            <a:ext cx="3386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JIRA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3" name="Google Shape;2173;p205"/>
          <p:cNvSpPr txBox="1"/>
          <p:nvPr/>
        </p:nvSpPr>
        <p:spPr>
          <a:xfrm>
            <a:off x="358775" y="189750"/>
            <a:ext cx="5066100" cy="3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205"/>
          <p:cNvSpPr/>
          <p:nvPr/>
        </p:nvSpPr>
        <p:spPr>
          <a:xfrm>
            <a:off x="4815200" y="1042500"/>
            <a:ext cx="411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966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75" name="Google Shape;2175;p205"/>
          <p:cNvSpPr txBox="1"/>
          <p:nvPr>
            <p:ph idx="2" type="body"/>
          </p:nvPr>
        </p:nvSpPr>
        <p:spPr>
          <a:xfrm>
            <a:off x="5175950" y="2123700"/>
            <a:ext cx="35010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JIRA é a principal fonte de insumo que fornecemos ao time de suporte.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Através do JIRA conseguimos levantar os dados necessários para que o time de Suporte consiga mapear os problemas e pensar em soluções de melhoria e automações que vão melhorar muito nosso dia a dia.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6" name="Google Shape;2176;p205"/>
          <p:cNvSpPr txBox="1"/>
          <p:nvPr/>
        </p:nvSpPr>
        <p:spPr>
          <a:xfrm>
            <a:off x="5168900" y="1376400"/>
            <a:ext cx="3386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JIRA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06"/>
          <p:cNvSpPr/>
          <p:nvPr/>
        </p:nvSpPr>
        <p:spPr>
          <a:xfrm>
            <a:off x="312325" y="-109975"/>
            <a:ext cx="811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O primeiro passo é entrar em nossa conta usando a opção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“Continuar com o Google”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2" name="Google Shape;2182;p20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83" name="Google Shape;2183;p206"/>
          <p:cNvSpPr txBox="1"/>
          <p:nvPr>
            <p:ph type="title"/>
          </p:nvPr>
        </p:nvSpPr>
        <p:spPr>
          <a:xfrm>
            <a:off x="312325" y="38442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Acessando o JIRA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4" name="Google Shape;2184;p206"/>
          <p:cNvPicPr preferRelativeResize="0"/>
          <p:nvPr/>
        </p:nvPicPr>
        <p:blipFill rotWithShape="1">
          <a:blip r:embed="rId3">
            <a:alphaModFix/>
          </a:blip>
          <a:srcRect b="11987" l="0" r="0" t="0"/>
          <a:stretch/>
        </p:blipFill>
        <p:spPr>
          <a:xfrm>
            <a:off x="603050" y="1059725"/>
            <a:ext cx="7728875" cy="3359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207"/>
          <p:cNvSpPr txBox="1"/>
          <p:nvPr>
            <p:ph type="title"/>
          </p:nvPr>
        </p:nvSpPr>
        <p:spPr>
          <a:xfrm>
            <a:off x="358975" y="4524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Conhecendo o JIRA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20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91" name="Google Shape;2191;p207"/>
          <p:cNvSpPr txBox="1"/>
          <p:nvPr/>
        </p:nvSpPr>
        <p:spPr>
          <a:xfrm>
            <a:off x="322975" y="1908000"/>
            <a:ext cx="2889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 página inicial, você vai encontrar várias categorias.</a:t>
            </a:r>
            <a:b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Basta encontrar o time que deseja acionar e clicar nele.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2" name="Google Shape;219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975" y="1054650"/>
            <a:ext cx="5463425" cy="25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208"/>
          <p:cNvSpPr txBox="1"/>
          <p:nvPr>
            <p:ph type="title"/>
          </p:nvPr>
        </p:nvSpPr>
        <p:spPr>
          <a:xfrm>
            <a:off x="358975" y="4524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Conhecendo o JIRA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20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99" name="Google Shape;2199;p208"/>
          <p:cNvSpPr/>
          <p:nvPr/>
        </p:nvSpPr>
        <p:spPr>
          <a:xfrm>
            <a:off x="2106700" y="2117175"/>
            <a:ext cx="1725600" cy="558000"/>
          </a:xfrm>
          <a:prstGeom prst="roundRect">
            <a:avLst>
              <a:gd fmla="val 16667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Problemas na plataforma (WMS, </a:t>
            </a: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automações</a:t>
            </a: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0" name="Google Shape;2200;p208"/>
          <p:cNvPicPr preferRelativeResize="0"/>
          <p:nvPr/>
        </p:nvPicPr>
        <p:blipFill rotWithShape="1">
          <a:blip r:embed="rId3">
            <a:alphaModFix/>
          </a:blip>
          <a:srcRect b="9355" l="5104" r="6587" t="10886"/>
          <a:stretch/>
        </p:blipFill>
        <p:spPr>
          <a:xfrm>
            <a:off x="2106700" y="1531775"/>
            <a:ext cx="1725450" cy="67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01" name="Google Shape;2201;p208"/>
          <p:cNvSpPr/>
          <p:nvPr/>
        </p:nvSpPr>
        <p:spPr>
          <a:xfrm>
            <a:off x="4050150" y="2117175"/>
            <a:ext cx="1725600" cy="558000"/>
          </a:xfrm>
          <a:prstGeom prst="roundRect">
            <a:avLst>
              <a:gd fmla="val 16667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Solicitações de Avaria, Extravio e alteração de status</a:t>
            </a:r>
            <a:endParaRPr/>
          </a:p>
        </p:txBody>
      </p:sp>
      <p:sp>
        <p:nvSpPr>
          <p:cNvPr id="2202" name="Google Shape;2202;p208"/>
          <p:cNvSpPr/>
          <p:nvPr/>
        </p:nvSpPr>
        <p:spPr>
          <a:xfrm>
            <a:off x="5921175" y="2117175"/>
            <a:ext cx="1725600" cy="558000"/>
          </a:xfrm>
          <a:prstGeom prst="roundRect">
            <a:avLst>
              <a:gd fmla="val 16667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Infosec, Acessos, Componentes, Rede/internet</a:t>
            </a:r>
            <a:endParaRPr/>
          </a:p>
        </p:txBody>
      </p:sp>
      <p:sp>
        <p:nvSpPr>
          <p:cNvPr id="2203" name="Google Shape;2203;p208"/>
          <p:cNvSpPr/>
          <p:nvPr/>
        </p:nvSpPr>
        <p:spPr>
          <a:xfrm>
            <a:off x="2106700" y="3412575"/>
            <a:ext cx="1725600" cy="558000"/>
          </a:xfrm>
          <a:prstGeom prst="roundRect">
            <a:avLst>
              <a:gd fmla="val 16667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Ocorrências</a:t>
            </a: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comportamentais de entregadores e Leves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4" name="Google Shape;2204;p208"/>
          <p:cNvSpPr/>
          <p:nvPr/>
        </p:nvSpPr>
        <p:spPr>
          <a:xfrm>
            <a:off x="3977725" y="3412575"/>
            <a:ext cx="1725600" cy="558000"/>
          </a:xfrm>
          <a:prstGeom prst="roundRect">
            <a:avLst>
              <a:gd fmla="val 16667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Assuntos de casos críticos, investigação</a:t>
            </a:r>
            <a:endParaRPr/>
          </a:p>
        </p:txBody>
      </p:sp>
      <p:sp>
        <p:nvSpPr>
          <p:cNvPr id="2205" name="Google Shape;2205;p208"/>
          <p:cNvSpPr/>
          <p:nvPr/>
        </p:nvSpPr>
        <p:spPr>
          <a:xfrm>
            <a:off x="5848750" y="3412575"/>
            <a:ext cx="1725600" cy="558000"/>
          </a:xfrm>
          <a:prstGeom prst="roundRect">
            <a:avLst>
              <a:gd fmla="val 16667" name="adj"/>
            </a:avLst>
          </a:prstGeom>
          <a:solidFill>
            <a:srgbClr val="006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Segurança do trabalho, saúde</a:t>
            </a:r>
            <a:endParaRPr/>
          </a:p>
        </p:txBody>
      </p:sp>
      <p:pic>
        <p:nvPicPr>
          <p:cNvPr id="2206" name="Google Shape;2206;p208"/>
          <p:cNvPicPr preferRelativeResize="0"/>
          <p:nvPr/>
        </p:nvPicPr>
        <p:blipFill rotWithShape="1">
          <a:blip r:embed="rId4">
            <a:alphaModFix/>
          </a:blip>
          <a:srcRect b="11238" l="4265" r="6504" t="13032"/>
          <a:stretch/>
        </p:blipFill>
        <p:spPr>
          <a:xfrm>
            <a:off x="5921175" y="1540063"/>
            <a:ext cx="1725450" cy="6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7" name="Google Shape;2207;p208"/>
          <p:cNvPicPr preferRelativeResize="0"/>
          <p:nvPr/>
        </p:nvPicPr>
        <p:blipFill rotWithShape="1">
          <a:blip r:embed="rId5">
            <a:alphaModFix/>
          </a:blip>
          <a:srcRect b="12592" l="5155" r="8911" t="9385"/>
          <a:stretch/>
        </p:blipFill>
        <p:spPr>
          <a:xfrm>
            <a:off x="2106700" y="2835475"/>
            <a:ext cx="1725600" cy="65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8" name="Google Shape;2208;p208"/>
          <p:cNvPicPr preferRelativeResize="0"/>
          <p:nvPr/>
        </p:nvPicPr>
        <p:blipFill rotWithShape="1">
          <a:blip r:embed="rId6">
            <a:alphaModFix/>
          </a:blip>
          <a:srcRect b="16357" l="5279" r="10254" t="10649"/>
          <a:stretch/>
        </p:blipFill>
        <p:spPr>
          <a:xfrm>
            <a:off x="3977725" y="2862275"/>
            <a:ext cx="1725600" cy="63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9" name="Google Shape;2209;p208"/>
          <p:cNvPicPr preferRelativeResize="0"/>
          <p:nvPr/>
        </p:nvPicPr>
        <p:blipFill rotWithShape="1">
          <a:blip r:embed="rId7">
            <a:alphaModFix/>
          </a:blip>
          <a:srcRect b="9523" l="5514" r="8985" t="10309"/>
          <a:stretch/>
        </p:blipFill>
        <p:spPr>
          <a:xfrm>
            <a:off x="5848825" y="2832088"/>
            <a:ext cx="1725450" cy="6653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0" name="Google Shape;2210;p208"/>
          <p:cNvSpPr/>
          <p:nvPr/>
        </p:nvSpPr>
        <p:spPr>
          <a:xfrm>
            <a:off x="388525" y="-109975"/>
            <a:ext cx="811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Categorias mais usadas em CX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1" name="Google Shape;2211;p2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800" y="1531775"/>
            <a:ext cx="1725600" cy="67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46"/>
          <p:cNvSpPr txBox="1"/>
          <p:nvPr/>
        </p:nvSpPr>
        <p:spPr>
          <a:xfrm>
            <a:off x="569950" y="253725"/>
            <a:ext cx="287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Evolux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9" name="Google Shape;1249;p146" title="Evolux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500" y="771875"/>
            <a:ext cx="4909900" cy="36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46"/>
          <p:cNvSpPr txBox="1"/>
          <p:nvPr/>
        </p:nvSpPr>
        <p:spPr>
          <a:xfrm>
            <a:off x="405100" y="789850"/>
            <a:ext cx="2922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O Evolux é a ferramenta que utilizamos para o atendimento por voz, aqui recebemos e efetuamos ligações.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Em Embarcadores Nacionais existe uma escala chamada </a:t>
            </a:r>
            <a:r>
              <a:rPr b="1" i="1" lang="pt-BR" sz="900">
                <a:latin typeface="Montserrat"/>
                <a:ea typeface="Montserrat"/>
                <a:cs typeface="Montserrat"/>
                <a:sym typeface="Montserrat"/>
              </a:rPr>
              <a:t>Herói</a:t>
            </a:r>
            <a:r>
              <a:rPr b="1" i="1" lang="pt-BR" sz="900">
                <a:latin typeface="Montserrat"/>
                <a:ea typeface="Montserrat"/>
                <a:cs typeface="Montserrat"/>
                <a:sym typeface="Montserrat"/>
              </a:rPr>
              <a:t> da fila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onde você conseguirá saber o seu horário para logar e atender nossos clientes via URA.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Vamos conhecer um pouco mais dessa ferramenta?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209"/>
          <p:cNvSpPr/>
          <p:nvPr/>
        </p:nvSpPr>
        <p:spPr>
          <a:xfrm>
            <a:off x="388525" y="271025"/>
            <a:ext cx="212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Ao clicar em uma categoria, teremos várias opções de grupos.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Basta selecionar a opção que se encaixa com a solicitação que você precisa abrir.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7" name="Google Shape;2217;p20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18" name="Google Shape;2218;p209"/>
          <p:cNvSpPr txBox="1"/>
          <p:nvPr>
            <p:ph type="title"/>
          </p:nvPr>
        </p:nvSpPr>
        <p:spPr>
          <a:xfrm>
            <a:off x="358975" y="38442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Conhecendo o JIRA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9" name="Google Shape;2219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125" y="723900"/>
            <a:ext cx="4003289" cy="4273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210"/>
          <p:cNvSpPr/>
          <p:nvPr/>
        </p:nvSpPr>
        <p:spPr>
          <a:xfrm>
            <a:off x="358975" y="620625"/>
            <a:ext cx="7438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Escolhendo a opção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“Componentes”, abrirão outros campos que deverão ser preenchidos com o máximo de detalhes para ajudar na compreensão da sua solicitação. 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5" name="Google Shape;2225;p21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26" name="Google Shape;2226;p21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Conhecendo o JIRA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210"/>
          <p:cNvSpPr/>
          <p:nvPr/>
        </p:nvSpPr>
        <p:spPr>
          <a:xfrm>
            <a:off x="3053263" y="2481263"/>
            <a:ext cx="249964" cy="606966"/>
          </a:xfrm>
          <a:custGeom>
            <a:rect b="b" l="l" r="r" t="t"/>
            <a:pathLst>
              <a:path extrusionOk="0" h="18256" w="6321">
                <a:moveTo>
                  <a:pt x="0" y="0"/>
                </a:moveTo>
                <a:lnTo>
                  <a:pt x="6321" y="8722"/>
                </a:lnTo>
                <a:lnTo>
                  <a:pt x="468" y="18256"/>
                </a:ln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228" name="Google Shape;2228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71" y="1491940"/>
            <a:ext cx="2644925" cy="2823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9" name="Google Shape;2229;p210"/>
          <p:cNvPicPr preferRelativeResize="0"/>
          <p:nvPr/>
        </p:nvPicPr>
        <p:blipFill rotWithShape="1">
          <a:blip r:embed="rId4">
            <a:alphaModFix/>
          </a:blip>
          <a:srcRect b="0" l="0" r="2581" t="0"/>
          <a:stretch/>
        </p:blipFill>
        <p:spPr>
          <a:xfrm>
            <a:off x="3352600" y="1933675"/>
            <a:ext cx="2489326" cy="2027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0" name="Google Shape;2230;p210"/>
          <p:cNvSpPr/>
          <p:nvPr/>
        </p:nvSpPr>
        <p:spPr>
          <a:xfrm>
            <a:off x="5957338" y="2481263"/>
            <a:ext cx="249964" cy="606966"/>
          </a:xfrm>
          <a:custGeom>
            <a:rect b="b" l="l" r="r" t="t"/>
            <a:pathLst>
              <a:path extrusionOk="0" h="18256" w="6321">
                <a:moveTo>
                  <a:pt x="0" y="0"/>
                </a:moveTo>
                <a:lnTo>
                  <a:pt x="6321" y="8722"/>
                </a:lnTo>
                <a:lnTo>
                  <a:pt x="468" y="18256"/>
                </a:ln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231" name="Google Shape;2231;p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675" y="1491949"/>
            <a:ext cx="2736800" cy="302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2" name="Google Shape;2232;p210"/>
          <p:cNvSpPr/>
          <p:nvPr/>
        </p:nvSpPr>
        <p:spPr>
          <a:xfrm>
            <a:off x="460150" y="2243550"/>
            <a:ext cx="2407500" cy="35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210"/>
          <p:cNvSpPr/>
          <p:nvPr/>
        </p:nvSpPr>
        <p:spPr>
          <a:xfrm>
            <a:off x="3428800" y="2930025"/>
            <a:ext cx="2322600" cy="35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211"/>
          <p:cNvSpPr/>
          <p:nvPr/>
        </p:nvSpPr>
        <p:spPr>
          <a:xfrm>
            <a:off x="388525" y="652025"/>
            <a:ext cx="2613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Após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preencher todas as informações necessárias, você verá um breve resumo do seu chamado e o status dele.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9" name="Google Shape;2239;p21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40" name="Google Shape;2240;p211"/>
          <p:cNvSpPr txBox="1"/>
          <p:nvPr>
            <p:ph type="title"/>
          </p:nvPr>
        </p:nvSpPr>
        <p:spPr>
          <a:xfrm>
            <a:off x="358975" y="38442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Conhecendo o JIRA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1" name="Google Shape;2241;p211"/>
          <p:cNvPicPr preferRelativeResize="0"/>
          <p:nvPr/>
        </p:nvPicPr>
        <p:blipFill rotWithShape="1">
          <a:blip r:embed="rId3">
            <a:alphaModFix/>
          </a:blip>
          <a:srcRect b="25881" l="28507" r="26163" t="6842"/>
          <a:stretch/>
        </p:blipFill>
        <p:spPr>
          <a:xfrm>
            <a:off x="3494325" y="895275"/>
            <a:ext cx="4467373" cy="3727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212"/>
          <p:cNvSpPr/>
          <p:nvPr/>
        </p:nvSpPr>
        <p:spPr>
          <a:xfrm>
            <a:off x="358975" y="1000625"/>
            <a:ext cx="273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Para acompanhar o andamento do seu chamado, basta retornar a página inicial.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Ao lado do seu login, no canto superior direito você verá o campo de solicitações (“Requests” se seu jira estiver em inglês)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7" name="Google Shape;2247;p21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48" name="Google Shape;2248;p21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Acompanhando suas solicitações no JIRA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9" name="Google Shape;2249;p212"/>
          <p:cNvPicPr preferRelativeResize="0"/>
          <p:nvPr/>
        </p:nvPicPr>
        <p:blipFill rotWithShape="1">
          <a:blip r:embed="rId3">
            <a:alphaModFix/>
          </a:blip>
          <a:srcRect b="0" l="21078" r="21124" t="9893"/>
          <a:stretch/>
        </p:blipFill>
        <p:spPr>
          <a:xfrm>
            <a:off x="3563725" y="1879550"/>
            <a:ext cx="4905249" cy="2378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0" name="Google Shape;2250;p212"/>
          <p:cNvSpPr/>
          <p:nvPr/>
        </p:nvSpPr>
        <p:spPr>
          <a:xfrm>
            <a:off x="358975" y="2695525"/>
            <a:ext cx="273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Após clicar no campo “Solicitações”, basta selecionar a opção “Criado por mim” (“Created by me” se seu jira estiver em inglês)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1" name="Google Shape;2251;p212"/>
          <p:cNvSpPr/>
          <p:nvPr/>
        </p:nvSpPr>
        <p:spPr>
          <a:xfrm>
            <a:off x="3563700" y="1000625"/>
            <a:ext cx="4905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Feito isso, você conseguirá visualizar todos os Jiras abertos por você. Também será possível filtrar pelo status do JIRA: 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Aberto / Em tratativa / Fechado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2" name="Google Shape;2252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50" y="2092800"/>
            <a:ext cx="198610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13" y="3408788"/>
            <a:ext cx="19145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213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</a:rPr>
              <a:t>Grafana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Google Shape;2263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1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214"/>
          <p:cNvSpPr/>
          <p:nvPr/>
        </p:nvSpPr>
        <p:spPr>
          <a:xfrm>
            <a:off x="4662800" y="890100"/>
            <a:ext cx="4115100" cy="33633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r="300000" dist="19050">
              <a:srgbClr val="000000">
                <a:alpha val="6000"/>
              </a:srgbClr>
            </a:outerShdw>
          </a:effectLst>
        </p:spPr>
        <p:txBody>
          <a:bodyPr anchorCtr="0" anchor="t" bIns="227100" lIns="203375" spcFirstLastPara="1" rIns="225975" wrap="square" tIns="1966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65" name="Google Shape;2265;p214"/>
          <p:cNvSpPr txBox="1"/>
          <p:nvPr>
            <p:ph idx="1" type="body"/>
          </p:nvPr>
        </p:nvSpPr>
        <p:spPr>
          <a:xfrm>
            <a:off x="5023550" y="1971302"/>
            <a:ext cx="33936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grafana é uma ferramenta que nos ajuda a entender o paradeiro do pacote.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 funciona como um banco de dados usado pelas operações e tem informações super importantes para as nossas tratativas.      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Nele conseguimos entender se o pacote esteve atrelado em alguma saca, por quem foi bipado última vez, de que local o pacote veio, se foi recebido na agência entre outras coisas.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6" name="Google Shape;2266;p21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67" name="Google Shape;2267;p214"/>
          <p:cNvSpPr txBox="1"/>
          <p:nvPr/>
        </p:nvSpPr>
        <p:spPr>
          <a:xfrm>
            <a:off x="5016500" y="1224000"/>
            <a:ext cx="3386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Montserrat"/>
                <a:ea typeface="Montserrat"/>
                <a:cs typeface="Montserrat"/>
                <a:sym typeface="Montserrat"/>
              </a:rPr>
              <a:t>O que é Grafana?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215"/>
          <p:cNvSpPr/>
          <p:nvPr/>
        </p:nvSpPr>
        <p:spPr>
          <a:xfrm>
            <a:off x="358975" y="412725"/>
            <a:ext cx="223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Para acessar é muito simples.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O primeiro passo é acessar a plataforma pelo </a:t>
            </a:r>
            <a:r>
              <a:rPr b="1" lang="pt-BR" sz="10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pt-BR"/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O Login, deverá ser feito com o seu acesso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Google (e-mail corporativo)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 você será direcionado para a página inicial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3" name="Google Shape;2273;p21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4" name="Google Shape;2274;p215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Acessando o Grafana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5" name="Google Shape;2275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50" y="1237313"/>
            <a:ext cx="5771202" cy="266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16"/>
          <p:cNvSpPr/>
          <p:nvPr/>
        </p:nvSpPr>
        <p:spPr>
          <a:xfrm>
            <a:off x="1533650" y="4400650"/>
            <a:ext cx="6308100" cy="5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216"/>
          <p:cNvSpPr/>
          <p:nvPr/>
        </p:nvSpPr>
        <p:spPr>
          <a:xfrm>
            <a:off x="358975" y="412725"/>
            <a:ext cx="246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No Grafana existem várias dashs criadas.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 utilizada em Embarcadores Nacionais (EN) é a </a:t>
            </a:r>
            <a:r>
              <a:rPr b="1" lang="pt-BR" sz="10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“XD/[INFO] Informações do pacote”</a:t>
            </a: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Você pode deixar ela favoritada clicando na estrela que aparece logo ao lado.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2" name="Google Shape;2282;p21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83" name="Google Shape;2283;p21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Acessando o Grafana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216"/>
          <p:cNvSpPr/>
          <p:nvPr/>
        </p:nvSpPr>
        <p:spPr>
          <a:xfrm>
            <a:off x="2211050" y="4397975"/>
            <a:ext cx="5468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Dash/Dashboard: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Painel visual que contém informações, métricas e indicadores da empresa.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5" name="Google Shape;2285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750" y="4453079"/>
            <a:ext cx="359700" cy="42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026" y="2935325"/>
            <a:ext cx="23333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9850" y="1284375"/>
            <a:ext cx="5765152" cy="22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217"/>
          <p:cNvSpPr/>
          <p:nvPr/>
        </p:nvSpPr>
        <p:spPr>
          <a:xfrm>
            <a:off x="358975" y="384525"/>
            <a:ext cx="214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Na página inicial, para realizar a consulta de um pacote, basta inserir o número do rastreamento (número do pacote) no campo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tracking key.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3" name="Google Shape;2293;p21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94" name="Google Shape;2294;p217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Acessando o Grafana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5" name="Google Shape;2295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700" y="1176800"/>
            <a:ext cx="5937475" cy="308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217"/>
          <p:cNvSpPr/>
          <p:nvPr/>
        </p:nvSpPr>
        <p:spPr>
          <a:xfrm flipH="1">
            <a:off x="2833173" y="1363345"/>
            <a:ext cx="1013400" cy="191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7" name="Google Shape;2297;p217"/>
          <p:cNvCxnSpPr/>
          <p:nvPr/>
        </p:nvCxnSpPr>
        <p:spPr>
          <a:xfrm>
            <a:off x="3117925" y="716175"/>
            <a:ext cx="21600" cy="506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218"/>
          <p:cNvSpPr/>
          <p:nvPr/>
        </p:nvSpPr>
        <p:spPr>
          <a:xfrm>
            <a:off x="315575" y="1360225"/>
            <a:ext cx="214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Logo no início vamos encontrar várias informações que podem ajudar a agilizar o caminho para abertura de uma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BDP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, por exemplo.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3" name="Google Shape;2303;p218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04" name="Google Shape;2304;p21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Acessando o Grafana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5" name="Google Shape;2305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233" y="1465675"/>
            <a:ext cx="6239191" cy="29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218"/>
          <p:cNvSpPr txBox="1"/>
          <p:nvPr/>
        </p:nvSpPr>
        <p:spPr>
          <a:xfrm>
            <a:off x="195475" y="2470000"/>
            <a:ext cx="20454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Unitload do pacote</a:t>
            </a:r>
            <a:b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Número do pacote</a:t>
            </a:r>
            <a:b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Último status do pacote</a:t>
            </a:r>
            <a:b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pt-B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Embarcador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7" name="Google Shape;2307;p218"/>
          <p:cNvSpPr/>
          <p:nvPr/>
        </p:nvSpPr>
        <p:spPr>
          <a:xfrm flipH="1">
            <a:off x="5073316" y="2033800"/>
            <a:ext cx="1130100" cy="436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218"/>
          <p:cNvSpPr/>
          <p:nvPr/>
        </p:nvSpPr>
        <p:spPr>
          <a:xfrm>
            <a:off x="4880003" y="1787263"/>
            <a:ext cx="332700" cy="31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218"/>
          <p:cNvSpPr/>
          <p:nvPr/>
        </p:nvSpPr>
        <p:spPr>
          <a:xfrm flipH="1">
            <a:off x="2633109" y="3049459"/>
            <a:ext cx="1054200" cy="436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218"/>
          <p:cNvSpPr/>
          <p:nvPr/>
        </p:nvSpPr>
        <p:spPr>
          <a:xfrm>
            <a:off x="2404350" y="2800703"/>
            <a:ext cx="332700" cy="31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</a:rPr>
              <a:t>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218"/>
          <p:cNvSpPr/>
          <p:nvPr/>
        </p:nvSpPr>
        <p:spPr>
          <a:xfrm flipH="1">
            <a:off x="5099805" y="3334214"/>
            <a:ext cx="1130100" cy="436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218"/>
          <p:cNvSpPr/>
          <p:nvPr/>
        </p:nvSpPr>
        <p:spPr>
          <a:xfrm>
            <a:off x="4869049" y="3091594"/>
            <a:ext cx="332700" cy="31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</a:rPr>
              <a:t>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218"/>
          <p:cNvSpPr/>
          <p:nvPr/>
        </p:nvSpPr>
        <p:spPr>
          <a:xfrm flipH="1">
            <a:off x="7103103" y="3334214"/>
            <a:ext cx="1228500" cy="436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218"/>
          <p:cNvSpPr/>
          <p:nvPr/>
        </p:nvSpPr>
        <p:spPr>
          <a:xfrm>
            <a:off x="6917279" y="3117867"/>
            <a:ext cx="332700" cy="31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</a:rPr>
              <a:t>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47"/>
          <p:cNvSpPr txBox="1"/>
          <p:nvPr/>
        </p:nvSpPr>
        <p:spPr>
          <a:xfrm>
            <a:off x="758425" y="3438400"/>
            <a:ext cx="31377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Também é possível acessar o Evolux, diretamente pelo Zendesk, que é outra ferramenta de trabalho utilizada no dia a dia.</a:t>
            </a:r>
            <a:b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realizar o login, basta acessar o Zendesk.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canto superior direito, clicar no ícone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Realizar o login com seu e-mail corporativo e senha.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7" name="Google Shape;1257;p147"/>
          <p:cNvSpPr txBox="1"/>
          <p:nvPr/>
        </p:nvSpPr>
        <p:spPr>
          <a:xfrm>
            <a:off x="5157800" y="3438400"/>
            <a:ext cx="31377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Menu também é possível encontrar a opção de pausa que deverá ser utilizada sempre que necessário, as opções mais utilizadas em EN são: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Almoço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Reunião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Toalete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Ativo - Resolução receptivo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8" name="Google Shape;1258;p147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9" name="Google Shape;1259;p147"/>
          <p:cNvPicPr preferRelativeResize="0"/>
          <p:nvPr/>
        </p:nvPicPr>
        <p:blipFill rotWithShape="1">
          <a:blip r:embed="rId3">
            <a:alphaModFix/>
          </a:blip>
          <a:srcRect b="45652" l="84561" r="483" t="0"/>
          <a:stretch/>
        </p:blipFill>
        <p:spPr>
          <a:xfrm>
            <a:off x="1481325" y="876276"/>
            <a:ext cx="1520649" cy="26507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0" name="Google Shape;1260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2888" y="895350"/>
            <a:ext cx="1656217" cy="2612600"/>
          </a:xfrm>
          <a:prstGeom prst="rect">
            <a:avLst/>
          </a:prstGeom>
          <a:noFill/>
          <a:ln cap="flat" cmpd="sng" w="19050">
            <a:solidFill>
              <a:srgbClr val="B3BEC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1" name="Google Shape;1261;p147"/>
          <p:cNvSpPr txBox="1"/>
          <p:nvPr/>
        </p:nvSpPr>
        <p:spPr>
          <a:xfrm>
            <a:off x="569950" y="253725"/>
            <a:ext cx="287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Evolux no Zendesk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219"/>
          <p:cNvSpPr/>
          <p:nvPr/>
        </p:nvSpPr>
        <p:spPr>
          <a:xfrm>
            <a:off x="322800" y="1675775"/>
            <a:ext cx="14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Logo abaixo temos o Package ID (ID do pacote) que pode ser usado para procurar no WMS pacotes que tenham mais de 3 meses.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0" name="Google Shape;2320;p21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21" name="Google Shape;2321;p219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Acessando o Grafana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2" name="Google Shape;2322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976" y="1748125"/>
            <a:ext cx="3517178" cy="16885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219"/>
          <p:cNvSpPr/>
          <p:nvPr/>
        </p:nvSpPr>
        <p:spPr>
          <a:xfrm flipH="1">
            <a:off x="2723183" y="3009601"/>
            <a:ext cx="475500" cy="401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4" name="Google Shape;2324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166" y="1155362"/>
            <a:ext cx="2988260" cy="3252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25" name="Google Shape;2325;p219"/>
          <p:cNvSpPr/>
          <p:nvPr/>
        </p:nvSpPr>
        <p:spPr>
          <a:xfrm>
            <a:off x="5446973" y="2344252"/>
            <a:ext cx="222357" cy="539191"/>
          </a:xfrm>
          <a:custGeom>
            <a:rect b="b" l="l" r="r" t="t"/>
            <a:pathLst>
              <a:path extrusionOk="0" h="18256" w="6321">
                <a:moveTo>
                  <a:pt x="0" y="0"/>
                </a:moveTo>
                <a:lnTo>
                  <a:pt x="6321" y="8722"/>
                </a:lnTo>
                <a:lnTo>
                  <a:pt x="468" y="18256"/>
                </a:ln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20"/>
          <p:cNvSpPr/>
          <p:nvPr/>
        </p:nvSpPr>
        <p:spPr>
          <a:xfrm>
            <a:off x="388525" y="-109975"/>
            <a:ext cx="811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No grafana temos o unit load que são siglas de armazenamento da área segregada para pacotes em tratativa.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Separamos cada local com uma sequência de 3 siglas que segue uma nomenclatura padrão: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CAJ + TRAT + XXX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1" name="Google Shape;2331;p22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32" name="Google Shape;2332;p220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Grafana - Unit Load &gt; Loggi Tech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220"/>
          <p:cNvSpPr/>
          <p:nvPr/>
        </p:nvSpPr>
        <p:spPr>
          <a:xfrm>
            <a:off x="2374700" y="2545575"/>
            <a:ext cx="848400" cy="71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59595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AFF"/>
              </a:solidFill>
            </a:endParaRPr>
          </a:p>
        </p:txBody>
      </p:sp>
      <p:sp>
        <p:nvSpPr>
          <p:cNvPr id="2334" name="Google Shape;2334;p220"/>
          <p:cNvSpPr/>
          <p:nvPr/>
        </p:nvSpPr>
        <p:spPr>
          <a:xfrm>
            <a:off x="4011024" y="2545575"/>
            <a:ext cx="848400" cy="71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59595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AFF"/>
              </a:solidFill>
            </a:endParaRPr>
          </a:p>
        </p:txBody>
      </p:sp>
      <p:sp>
        <p:nvSpPr>
          <p:cNvPr id="2335" name="Google Shape;2335;p220"/>
          <p:cNvSpPr/>
          <p:nvPr/>
        </p:nvSpPr>
        <p:spPr>
          <a:xfrm>
            <a:off x="5647349" y="2545575"/>
            <a:ext cx="848400" cy="71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59595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AFF"/>
              </a:solidFill>
            </a:endParaRPr>
          </a:p>
        </p:txBody>
      </p:sp>
      <p:sp>
        <p:nvSpPr>
          <p:cNvPr id="2336" name="Google Shape;2336;p220"/>
          <p:cNvSpPr txBox="1"/>
          <p:nvPr/>
        </p:nvSpPr>
        <p:spPr>
          <a:xfrm>
            <a:off x="2372604" y="2671674"/>
            <a:ext cx="810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CAJ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7" name="Google Shape;2337;p220"/>
          <p:cNvSpPr txBox="1"/>
          <p:nvPr/>
        </p:nvSpPr>
        <p:spPr>
          <a:xfrm>
            <a:off x="3942626" y="2671674"/>
            <a:ext cx="944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TRAT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8" name="Google Shape;2338;p220"/>
          <p:cNvSpPr txBox="1"/>
          <p:nvPr/>
        </p:nvSpPr>
        <p:spPr>
          <a:xfrm>
            <a:off x="5687843" y="2671674"/>
            <a:ext cx="759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A01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9" name="Google Shape;2339;p220"/>
          <p:cNvSpPr/>
          <p:nvPr/>
        </p:nvSpPr>
        <p:spPr>
          <a:xfrm>
            <a:off x="3356925" y="2714042"/>
            <a:ext cx="431700" cy="3747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59595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CE8"/>
              </a:solidFill>
            </a:endParaRPr>
          </a:p>
        </p:txBody>
      </p:sp>
      <p:sp>
        <p:nvSpPr>
          <p:cNvPr id="2340" name="Google Shape;2340;p220"/>
          <p:cNvSpPr/>
          <p:nvPr/>
        </p:nvSpPr>
        <p:spPr>
          <a:xfrm>
            <a:off x="5041358" y="2714042"/>
            <a:ext cx="431700" cy="3747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59595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CE8"/>
              </a:solidFill>
            </a:endParaRPr>
          </a:p>
        </p:txBody>
      </p:sp>
      <p:sp>
        <p:nvSpPr>
          <p:cNvPr id="2341" name="Google Shape;2341;p220"/>
          <p:cNvSpPr txBox="1"/>
          <p:nvPr/>
        </p:nvSpPr>
        <p:spPr>
          <a:xfrm>
            <a:off x="5234825" y="3286243"/>
            <a:ext cx="17631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Posição do armazenamento no corredor “A” da posição “01”  (área segregada). Temos 4 corredores: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A, B, C e 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220"/>
          <p:cNvSpPr txBox="1"/>
          <p:nvPr/>
        </p:nvSpPr>
        <p:spPr>
          <a:xfrm>
            <a:off x="1882025" y="3286243"/>
            <a:ext cx="17631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Agência onde o pacote se encontra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220"/>
          <p:cNvSpPr txBox="1"/>
          <p:nvPr/>
        </p:nvSpPr>
        <p:spPr>
          <a:xfrm>
            <a:off x="3558425" y="3286243"/>
            <a:ext cx="17631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onde o pacote encontra-se armazenado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221"/>
          <p:cNvSpPr/>
          <p:nvPr/>
        </p:nvSpPr>
        <p:spPr>
          <a:xfrm>
            <a:off x="388525" y="-109975"/>
            <a:ext cx="811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Essas são as principais posições de armazenamento: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Todas as agências possuem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Armazenamento (ARM)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Devolução (DEVO)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Apenas nos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Crossdockings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 a posição passa de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Armazenamento (ARM)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para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Tratativa (TRAT)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9" name="Google Shape;2349;p22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50" name="Google Shape;2350;p221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Grafana - Unit Load &gt; Loggi Tech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1" name="Google Shape;2351;p221"/>
          <p:cNvPicPr preferRelativeResize="0"/>
          <p:nvPr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1631551" y="1949300"/>
            <a:ext cx="1076113" cy="12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221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3651776" y="1869974"/>
            <a:ext cx="1244501" cy="122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221"/>
          <p:cNvPicPr preferRelativeResize="0"/>
          <p:nvPr/>
        </p:nvPicPr>
        <p:blipFill>
          <a:blip r:embed="rId5">
            <a:alphaModFix amt="92000"/>
          </a:blip>
          <a:stretch>
            <a:fillRect/>
          </a:stretch>
        </p:blipFill>
        <p:spPr>
          <a:xfrm>
            <a:off x="5882137" y="1978113"/>
            <a:ext cx="1170730" cy="11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4" name="Google Shape;2354;p221"/>
          <p:cNvSpPr txBox="1"/>
          <p:nvPr/>
        </p:nvSpPr>
        <p:spPr>
          <a:xfrm>
            <a:off x="1693937" y="3192871"/>
            <a:ext cx="10011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Separação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5" name="Google Shape;2355;p221"/>
          <p:cNvSpPr txBox="1"/>
          <p:nvPr/>
        </p:nvSpPr>
        <p:spPr>
          <a:xfrm>
            <a:off x="1265200" y="3381646"/>
            <a:ext cx="17850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Agência + CRT + BAG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 na Agência da Paulista: 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PTA CRT BAG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6" name="Google Shape;2356;p221"/>
          <p:cNvSpPr txBox="1"/>
          <p:nvPr/>
        </p:nvSpPr>
        <p:spPr>
          <a:xfrm>
            <a:off x="3533387" y="3192871"/>
            <a:ext cx="1435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Armazenamento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7" name="Google Shape;2357;p221"/>
          <p:cNvSpPr txBox="1"/>
          <p:nvPr/>
        </p:nvSpPr>
        <p:spPr>
          <a:xfrm>
            <a:off x="3338525" y="3381646"/>
            <a:ext cx="18159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Agência + ARM + XXX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 de armazenamento A01 na Agência da Paulista:</a:t>
            </a: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PTA ARM A01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8" name="Google Shape;2358;p221"/>
          <p:cNvSpPr txBox="1"/>
          <p:nvPr/>
        </p:nvSpPr>
        <p:spPr>
          <a:xfrm>
            <a:off x="5749595" y="3192871"/>
            <a:ext cx="1435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Devolução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9" name="Google Shape;2359;p221"/>
          <p:cNvSpPr txBox="1"/>
          <p:nvPr/>
        </p:nvSpPr>
        <p:spPr>
          <a:xfrm>
            <a:off x="5554734" y="3381646"/>
            <a:ext cx="18159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Agência + DEV + BAG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 de na Agência da Paulista: </a:t>
            </a:r>
            <a:b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PTA DEV BAG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22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65" name="Google Shape;2365;p22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Agências e suas siglas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66" name="Google Shape;2366;p222"/>
          <p:cNvGraphicFramePr/>
          <p:nvPr/>
        </p:nvGraphicFramePr>
        <p:xfrm>
          <a:off x="4694375" y="111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{19317E00-A1AF-444F-9386-F8DE7B4BECD8}</a:tableStyleId>
              </a:tblPr>
              <a:tblGrid>
                <a:gridCol w="2722650"/>
                <a:gridCol w="1001950"/>
              </a:tblGrid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São José dos Campos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SJC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São Vicente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SVC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Sorocaba - Santa Rosália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 Itaquera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Freguesia do Ó 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FRO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Frei Caneca XD Urbano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FCA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Fundação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Guarulhos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GRU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Jabaquara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JAB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Jaguaré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JAG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Oscar Freire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OCF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Paulista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PTA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Santo Amaro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SAM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Tatuapé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TAP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Tucuruvi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TUV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Vila Olímpia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VOL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 - Morumbi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SP- Sacomã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SAC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Uberlândia (OZR)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ORZ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Vitória 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VIX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67" name="Google Shape;2367;p222"/>
          <p:cNvGraphicFramePr/>
          <p:nvPr/>
        </p:nvGraphicFramePr>
        <p:xfrm>
          <a:off x="508075" y="111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{19317E00-A1AF-444F-9386-F8DE7B4BECD8}</a:tableStyleId>
              </a:tblPr>
              <a:tblGrid>
                <a:gridCol w="2722675"/>
                <a:gridCol w="1001925"/>
              </a:tblGrid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Belo Horizonte - Alto Caiçara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CAI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Belo Horizonte - Floresta (nova)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Brasília - Taguatinga (nova)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TGT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Campinas - Chapadão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CHP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CWB - Rebouças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REB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Florianópolis Ilha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FJP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Fortaleza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FOR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Goiânia - Av Rio Verde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RVE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Joinville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JOI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Manaus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ISR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Piracicaba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PIR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Porto Alegre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Recife - Conselheiro Aguiar / pe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CSA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Recife - Boa Viagem / Pernambuco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BVI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Ribeirão Preto - Jd. São Luiz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SLZ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Ribeirão Preto - Ipiranga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IPI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RJ - Barra Extra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TIJ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RJ - Botafogo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PAF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RJ - Niterói (novo)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NIT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Salvador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SSA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275">
                <a:tc>
                  <a:txBody>
                    <a:bodyPr/>
                    <a:lstStyle/>
                    <a:p>
                      <a:pPr indent="540000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Santos Encruzilhada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9999" lvl="0" marL="179999" marR="0" rtl="0" algn="ctr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ENC</a:t>
                      </a:r>
                      <a:endParaRPr sz="900">
                        <a:solidFill>
                          <a:srgbClr val="1D1C1D"/>
                        </a:solidFill>
                        <a:highlight>
                          <a:srgbClr val="F8F8F8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68" name="Google Shape;2368;p222"/>
          <p:cNvSpPr/>
          <p:nvPr/>
        </p:nvSpPr>
        <p:spPr>
          <a:xfrm>
            <a:off x="388525" y="-109975"/>
            <a:ext cx="811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Principais siglas das agências, para ter acesso a todas as agências acesse a </a:t>
            </a:r>
            <a:r>
              <a:rPr b="1"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ficha técnica</a:t>
            </a: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das agências.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22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74" name="Google Shape;2374;p22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Onde encontrar o Unit Load </a:t>
            </a:r>
            <a:r>
              <a:rPr lang="pt-BR">
                <a:solidFill>
                  <a:schemeClr val="dk1"/>
                </a:solidFill>
              </a:rPr>
              <a:t>&gt; Loggi Tech </a:t>
            </a:r>
            <a:r>
              <a:rPr lang="pt-BR"/>
              <a:t>no WMS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5" name="Google Shape;2375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50" y="978275"/>
            <a:ext cx="7724201" cy="364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76" name="Google Shape;2376;p223"/>
          <p:cNvSpPr/>
          <p:nvPr/>
        </p:nvSpPr>
        <p:spPr>
          <a:xfrm flipH="1">
            <a:off x="3633415" y="3054099"/>
            <a:ext cx="1256100" cy="394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24"/>
          <p:cNvSpPr/>
          <p:nvPr/>
        </p:nvSpPr>
        <p:spPr>
          <a:xfrm>
            <a:off x="388525" y="-109975"/>
            <a:ext cx="811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No Leve a visualização é um pouco diferente, o unit load mostra a evidência de onde o pacote está.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2" name="Google Shape;2382;p22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83" name="Google Shape;2383;p224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Grafana - Unit Load &gt; Leve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224"/>
          <p:cNvSpPr/>
          <p:nvPr/>
        </p:nvSpPr>
        <p:spPr>
          <a:xfrm>
            <a:off x="5054175" y="2357000"/>
            <a:ext cx="848400" cy="71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59595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AFF"/>
              </a:solidFill>
            </a:endParaRPr>
          </a:p>
        </p:txBody>
      </p:sp>
      <p:sp>
        <p:nvSpPr>
          <p:cNvPr id="2385" name="Google Shape;2385;p224"/>
          <p:cNvSpPr/>
          <p:nvPr/>
        </p:nvSpPr>
        <p:spPr>
          <a:xfrm>
            <a:off x="6690499" y="2357000"/>
            <a:ext cx="848400" cy="711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59595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AFF"/>
              </a:solidFill>
            </a:endParaRPr>
          </a:p>
        </p:txBody>
      </p:sp>
      <p:sp>
        <p:nvSpPr>
          <p:cNvPr id="2386" name="Google Shape;2386;p224"/>
          <p:cNvSpPr txBox="1"/>
          <p:nvPr/>
        </p:nvSpPr>
        <p:spPr>
          <a:xfrm>
            <a:off x="5072404" y="2308199"/>
            <a:ext cx="810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Leve Feira de Santana - BA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7" name="Google Shape;2387;p224"/>
          <p:cNvSpPr txBox="1"/>
          <p:nvPr/>
        </p:nvSpPr>
        <p:spPr>
          <a:xfrm>
            <a:off x="6647101" y="2420674"/>
            <a:ext cx="944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Return: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loggi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8" name="Google Shape;2388;p224"/>
          <p:cNvSpPr/>
          <p:nvPr/>
        </p:nvSpPr>
        <p:spPr>
          <a:xfrm>
            <a:off x="6036400" y="2525467"/>
            <a:ext cx="431700" cy="3747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59595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CE8"/>
              </a:solidFill>
            </a:endParaRPr>
          </a:p>
        </p:txBody>
      </p:sp>
      <p:sp>
        <p:nvSpPr>
          <p:cNvPr id="2389" name="Google Shape;2389;p224"/>
          <p:cNvSpPr txBox="1"/>
          <p:nvPr/>
        </p:nvSpPr>
        <p:spPr>
          <a:xfrm>
            <a:off x="4561500" y="3097668"/>
            <a:ext cx="17631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Evidência física do pacote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224"/>
          <p:cNvSpPr txBox="1"/>
          <p:nvPr/>
        </p:nvSpPr>
        <p:spPr>
          <a:xfrm>
            <a:off x="6237900" y="3097668"/>
            <a:ext cx="17631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Status em que o pacote está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1" name="Google Shape;2391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825" y="2236400"/>
            <a:ext cx="2667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224"/>
          <p:cNvSpPr/>
          <p:nvPr/>
        </p:nvSpPr>
        <p:spPr>
          <a:xfrm>
            <a:off x="4180200" y="1828175"/>
            <a:ext cx="391800" cy="221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224"/>
          <p:cNvSpPr/>
          <p:nvPr/>
        </p:nvSpPr>
        <p:spPr>
          <a:xfrm>
            <a:off x="3888450" y="2270675"/>
            <a:ext cx="375900" cy="44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22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99" name="Google Shape;2399;p225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Onde encontrar o Unit Load &gt; Loggi Leve no WMS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0" name="Google Shape;2400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50" y="927200"/>
            <a:ext cx="7871752" cy="393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01" name="Google Shape;2401;p225"/>
          <p:cNvSpPr/>
          <p:nvPr/>
        </p:nvSpPr>
        <p:spPr>
          <a:xfrm flipH="1">
            <a:off x="3559425" y="2742225"/>
            <a:ext cx="1373700" cy="402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226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07" name="Google Shape;2407;p226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Agências e suas siglas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226"/>
          <p:cNvSpPr/>
          <p:nvPr/>
        </p:nvSpPr>
        <p:spPr>
          <a:xfrm>
            <a:off x="388525" y="-109975"/>
            <a:ext cx="811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BC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Para ter acesso a lista de todos os Leves é só acessar o </a:t>
            </a:r>
            <a:r>
              <a:rPr b="1" lang="pt-BR" sz="10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Django</a:t>
            </a: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e selecionar a opção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Last_Mile &gt; Last mile company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9" name="Google Shape;2409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50" y="1146600"/>
            <a:ext cx="7690726" cy="3642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227"/>
          <p:cNvSpPr txBox="1"/>
          <p:nvPr>
            <p:ph type="title"/>
          </p:nvPr>
        </p:nvSpPr>
        <p:spPr>
          <a:xfrm>
            <a:off x="358975" y="895275"/>
            <a:ext cx="4120200" cy="158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</a:rPr>
              <a:t>Kibana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28"/>
          <p:cNvSpPr/>
          <p:nvPr/>
        </p:nvSpPr>
        <p:spPr>
          <a:xfrm>
            <a:off x="358975" y="543925"/>
            <a:ext cx="4117800" cy="4084500"/>
          </a:xfrm>
          <a:prstGeom prst="roundRect">
            <a:avLst>
              <a:gd fmla="val 2209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bl" dist="19050">
              <a:srgbClr val="000000">
                <a:alpha val="6000"/>
              </a:srgbClr>
            </a:outerShdw>
          </a:effectLst>
        </p:spPr>
        <p:txBody>
          <a:bodyPr anchorCtr="0" anchor="t" bIns="227100" lIns="225975" spcFirstLastPara="1" rIns="225975" wrap="square" tIns="5649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000"/>
          </a:p>
        </p:txBody>
      </p:sp>
      <p:pic>
        <p:nvPicPr>
          <p:cNvPr id="2420" name="Google Shape;2420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675" y="579854"/>
            <a:ext cx="4976226" cy="5797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p228"/>
          <p:cNvSpPr txBox="1"/>
          <p:nvPr/>
        </p:nvSpPr>
        <p:spPr>
          <a:xfrm>
            <a:off x="611975" y="2141700"/>
            <a:ext cx="34314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Kibana é uma ferramenta que nos ajuda a acompanhar em tempo real as atualizações do WMS.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Além disso, com essa ferramenta, é possível  extrair dados mais abrangentes e realizar análises mais profundas, melhorando assim a tomada de decisão para possíveis estratégias na operação.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2" name="Google Shape;2422;p228"/>
          <p:cNvSpPr txBox="1"/>
          <p:nvPr/>
        </p:nvSpPr>
        <p:spPr>
          <a:xfrm>
            <a:off x="610025" y="1252900"/>
            <a:ext cx="3435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Kibana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3" name="Google Shape;2423;p228"/>
          <p:cNvSpPr txBox="1"/>
          <p:nvPr>
            <p:ph idx="12" type="sldNum"/>
          </p:nvPr>
        </p:nvSpPr>
        <p:spPr>
          <a:xfrm>
            <a:off x="11712567" y="6385533"/>
            <a:ext cx="479700" cy="4725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24" name="Google Shape;2424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538" y="1588951"/>
            <a:ext cx="3084498" cy="1890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48"/>
          <p:cNvSpPr txBox="1"/>
          <p:nvPr/>
        </p:nvSpPr>
        <p:spPr>
          <a:xfrm>
            <a:off x="569950" y="253725"/>
            <a:ext cx="287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Zendesk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7" name="Google Shape;1267;p148"/>
          <p:cNvPicPr preferRelativeResize="0"/>
          <p:nvPr/>
        </p:nvPicPr>
        <p:blipFill rotWithShape="1">
          <a:blip r:embed="rId3">
            <a:alphaModFix/>
          </a:blip>
          <a:srcRect b="0" l="556" r="0" t="0"/>
          <a:stretch/>
        </p:blipFill>
        <p:spPr>
          <a:xfrm>
            <a:off x="2216887" y="1106538"/>
            <a:ext cx="6074635" cy="30585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8" name="Google Shape;1268;p148"/>
          <p:cNvSpPr txBox="1"/>
          <p:nvPr/>
        </p:nvSpPr>
        <p:spPr>
          <a:xfrm>
            <a:off x="301550" y="909725"/>
            <a:ext cx="15336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O Zendesk é uma ferramenta de atendimento ao cliente 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diversas plataformas diferentes e integradas, como telefone, internet, redes sociais e e-mail.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Na página de visualizações, é possível ver as solicitações abertas pelos embarcadores que estão aguardando um retorno de nossa parte.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9" name="Google Shape;1269;p148"/>
          <p:cNvCxnSpPr/>
          <p:nvPr/>
        </p:nvCxnSpPr>
        <p:spPr>
          <a:xfrm flipH="1" rot="-5400000">
            <a:off x="3712500" y="4226388"/>
            <a:ext cx="361500" cy="3288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70" name="Google Shape;1270;p148"/>
          <p:cNvSpPr/>
          <p:nvPr/>
        </p:nvSpPr>
        <p:spPr>
          <a:xfrm>
            <a:off x="4057650" y="4490500"/>
            <a:ext cx="525900" cy="26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SLA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1" name="Google Shape;1271;p148"/>
          <p:cNvSpPr/>
          <p:nvPr/>
        </p:nvSpPr>
        <p:spPr>
          <a:xfrm>
            <a:off x="7106975" y="421175"/>
            <a:ext cx="1092900" cy="36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Data da solicitação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2" name="Google Shape;1272;p148"/>
          <p:cNvCxnSpPr/>
          <p:nvPr/>
        </p:nvCxnSpPr>
        <p:spPr>
          <a:xfrm flipH="1" rot="-5400000">
            <a:off x="7417050" y="1083150"/>
            <a:ext cx="867000" cy="26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73" name="Google Shape;1273;p148"/>
          <p:cNvSpPr/>
          <p:nvPr/>
        </p:nvSpPr>
        <p:spPr>
          <a:xfrm>
            <a:off x="6810375" y="4519625"/>
            <a:ext cx="1092900" cy="36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Solicitante: embarcador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4" name="Google Shape;1274;p148"/>
          <p:cNvCxnSpPr/>
          <p:nvPr/>
        </p:nvCxnSpPr>
        <p:spPr>
          <a:xfrm flipH="1" rot="-5400000">
            <a:off x="7070700" y="4228025"/>
            <a:ext cx="466800" cy="116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229"/>
          <p:cNvSpPr txBox="1"/>
          <p:nvPr/>
        </p:nvSpPr>
        <p:spPr>
          <a:xfrm>
            <a:off x="360000" y="355925"/>
            <a:ext cx="792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Acessando o Kibana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0" name="Google Shape;2430;p229"/>
          <p:cNvSpPr txBox="1"/>
          <p:nvPr/>
        </p:nvSpPr>
        <p:spPr>
          <a:xfrm>
            <a:off x="362900" y="895275"/>
            <a:ext cx="8424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1" name="Google Shape;2431;p229"/>
          <p:cNvSpPr txBox="1"/>
          <p:nvPr/>
        </p:nvSpPr>
        <p:spPr>
          <a:xfrm>
            <a:off x="323725" y="1163700"/>
            <a:ext cx="2145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Passo a passo: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Acessar o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Kibana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"/>
              <a:buChar char="●"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Selecionar a opção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CS &amp; Ops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2" name="Google Shape;2432;p229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33" name="Google Shape;2433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700" y="954200"/>
            <a:ext cx="5576506" cy="3417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4" name="Google Shape;2434;p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437" y="2571751"/>
            <a:ext cx="487120" cy="3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230"/>
          <p:cNvSpPr txBox="1"/>
          <p:nvPr/>
        </p:nvSpPr>
        <p:spPr>
          <a:xfrm>
            <a:off x="360000" y="355925"/>
            <a:ext cx="792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Acessando o Kibana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0" name="Google Shape;2440;p230"/>
          <p:cNvSpPr txBox="1"/>
          <p:nvPr/>
        </p:nvSpPr>
        <p:spPr>
          <a:xfrm>
            <a:off x="362900" y="895275"/>
            <a:ext cx="8424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1" name="Google Shape;2441;p230"/>
          <p:cNvSpPr txBox="1"/>
          <p:nvPr/>
        </p:nvSpPr>
        <p:spPr>
          <a:xfrm>
            <a:off x="458800" y="843250"/>
            <a:ext cx="2145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canto superior esquerdo, selecionar 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2" name="Google Shape;2442;p230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43" name="Google Shape;2443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914" y="990325"/>
            <a:ext cx="5964437" cy="3465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444" name="Google Shape;2444;p230"/>
          <p:cNvCxnSpPr/>
          <p:nvPr/>
        </p:nvCxnSpPr>
        <p:spPr>
          <a:xfrm rot="10800000">
            <a:off x="2154700" y="1102750"/>
            <a:ext cx="449700" cy="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45" name="Google Shape;2445;p230"/>
          <p:cNvSpPr txBox="1"/>
          <p:nvPr/>
        </p:nvSpPr>
        <p:spPr>
          <a:xfrm>
            <a:off x="458800" y="2067750"/>
            <a:ext cx="2145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isso selecionar a opção </a:t>
            </a: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Descobrir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6" name="Google Shape;2446;p230"/>
          <p:cNvCxnSpPr/>
          <p:nvPr/>
        </p:nvCxnSpPr>
        <p:spPr>
          <a:xfrm flipH="1">
            <a:off x="2161825" y="2372300"/>
            <a:ext cx="464100" cy="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231"/>
          <p:cNvSpPr txBox="1"/>
          <p:nvPr/>
        </p:nvSpPr>
        <p:spPr>
          <a:xfrm>
            <a:off x="360000" y="355925"/>
            <a:ext cx="792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Filtrando o Kibana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2" name="Google Shape;2452;p231"/>
          <p:cNvSpPr txBox="1"/>
          <p:nvPr/>
        </p:nvSpPr>
        <p:spPr>
          <a:xfrm>
            <a:off x="362900" y="819075"/>
            <a:ext cx="8424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3" name="Google Shape;2453;p231"/>
          <p:cNvSpPr txBox="1"/>
          <p:nvPr/>
        </p:nvSpPr>
        <p:spPr>
          <a:xfrm>
            <a:off x="950350" y="815000"/>
            <a:ext cx="7245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ter  uma abrangência melhor, o ideal é na busca utilizar a opção de "1 ano atrás". Ela vai buscará todos os pacotes que foram enviados com aquelas informações, dentro desse período de 1 ano.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4" name="Google Shape;2454;p231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55" name="Google Shape;2455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938" y="1589425"/>
            <a:ext cx="7519125" cy="2917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6" name="Google Shape;2456;p231"/>
          <p:cNvCxnSpPr/>
          <p:nvPr/>
        </p:nvCxnSpPr>
        <p:spPr>
          <a:xfrm rot="10800000">
            <a:off x="6152025" y="1200675"/>
            <a:ext cx="2100" cy="536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57" name="Google Shape;2457;p231"/>
          <p:cNvCxnSpPr/>
          <p:nvPr/>
        </p:nvCxnSpPr>
        <p:spPr>
          <a:xfrm>
            <a:off x="5571525" y="1193350"/>
            <a:ext cx="580500" cy="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232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63" name="Google Shape;2463;p232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Filtrando o Kibana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232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opção é criar um filtro, buscando por uma informação principal</a:t>
            </a:r>
            <a:endParaRPr/>
          </a:p>
        </p:txBody>
      </p:sp>
      <p:pic>
        <p:nvPicPr>
          <p:cNvPr id="2465" name="Google Shape;2465;p232"/>
          <p:cNvPicPr preferRelativeResize="0"/>
          <p:nvPr/>
        </p:nvPicPr>
        <p:blipFill rotWithShape="1">
          <a:blip r:embed="rId3">
            <a:alphaModFix/>
          </a:blip>
          <a:srcRect b="0" l="0" r="31309" t="0"/>
          <a:stretch/>
        </p:blipFill>
        <p:spPr>
          <a:xfrm>
            <a:off x="2197688" y="1189888"/>
            <a:ext cx="6180876" cy="30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232"/>
          <p:cNvSpPr txBox="1"/>
          <p:nvPr/>
        </p:nvSpPr>
        <p:spPr>
          <a:xfrm>
            <a:off x="300425" y="1421575"/>
            <a:ext cx="19485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Clique em Adicionar filtro e preencha as informações de Campo e Operador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233"/>
          <p:cNvSpPr/>
          <p:nvPr/>
        </p:nvSpPr>
        <p:spPr>
          <a:xfrm>
            <a:off x="361050" y="1399300"/>
            <a:ext cx="1259400" cy="1240200"/>
          </a:xfrm>
          <a:prstGeom prst="donut">
            <a:avLst>
              <a:gd fmla="val 3137" name="adj"/>
            </a:avLst>
          </a:prstGeom>
          <a:solidFill>
            <a:srgbClr val="0095FF"/>
          </a:solidFill>
          <a:ln>
            <a:noFill/>
          </a:ln>
          <a:effectLst>
            <a:outerShdw blurRad="342900" rotWithShape="0" algn="bl" dir="300000" dist="9525">
              <a:srgbClr val="000000">
                <a:alpha val="7840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233"/>
          <p:cNvSpPr/>
          <p:nvPr/>
        </p:nvSpPr>
        <p:spPr>
          <a:xfrm>
            <a:off x="7527575" y="1399300"/>
            <a:ext cx="1259400" cy="1240200"/>
          </a:xfrm>
          <a:prstGeom prst="donut">
            <a:avLst>
              <a:gd fmla="val 3137" name="adj"/>
            </a:avLst>
          </a:prstGeom>
          <a:solidFill>
            <a:srgbClr val="0095FF"/>
          </a:solidFill>
          <a:ln>
            <a:noFill/>
          </a:ln>
          <a:effectLst>
            <a:outerShdw blurRad="342900" rotWithShape="0" algn="bl" dir="300000" dist="9525">
              <a:srgbClr val="000000">
                <a:alpha val="7840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233"/>
          <p:cNvSpPr/>
          <p:nvPr/>
        </p:nvSpPr>
        <p:spPr>
          <a:xfrm>
            <a:off x="5735937" y="1427275"/>
            <a:ext cx="1259400" cy="1240200"/>
          </a:xfrm>
          <a:prstGeom prst="donut">
            <a:avLst>
              <a:gd fmla="val 3137" name="adj"/>
            </a:avLst>
          </a:prstGeom>
          <a:solidFill>
            <a:srgbClr val="0095FF"/>
          </a:solidFill>
          <a:ln>
            <a:noFill/>
          </a:ln>
          <a:effectLst>
            <a:outerShdw blurRad="342900" rotWithShape="0" algn="bl" dir="300000" dist="9525">
              <a:srgbClr val="000000">
                <a:alpha val="7840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4" name="Google Shape;2474;p233"/>
          <p:cNvGrpSpPr/>
          <p:nvPr/>
        </p:nvGrpSpPr>
        <p:grpSpPr>
          <a:xfrm>
            <a:off x="358976" y="2861913"/>
            <a:ext cx="1156800" cy="1396909"/>
            <a:chOff x="358976" y="2831113"/>
            <a:chExt cx="1156800" cy="1958100"/>
          </a:xfrm>
        </p:grpSpPr>
        <p:sp>
          <p:nvSpPr>
            <p:cNvPr id="2475" name="Google Shape;2475;p233"/>
            <p:cNvSpPr/>
            <p:nvPr/>
          </p:nvSpPr>
          <p:spPr>
            <a:xfrm>
              <a:off x="358976" y="2831113"/>
              <a:ext cx="1156800" cy="1958100"/>
            </a:xfrm>
            <a:prstGeom prst="roundRect">
              <a:avLst>
                <a:gd fmla="val 5496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1" dist="19050">
                <a:srgbClr val="000000">
                  <a:alpha val="600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6" name="Google Shape;2476;p233"/>
            <p:cNvSpPr txBox="1"/>
            <p:nvPr/>
          </p:nvSpPr>
          <p:spPr>
            <a:xfrm>
              <a:off x="425075" y="2895325"/>
              <a:ext cx="1014900" cy="18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Nome do recebedor</a:t>
              </a:r>
              <a:endParaRPr b="1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600">
                  <a:latin typeface="Montserrat"/>
                  <a:ea typeface="Montserrat"/>
                  <a:cs typeface="Montserrat"/>
                  <a:sym typeface="Montserrat"/>
                </a:rPr>
                <a:t>Campo ou Field:</a:t>
              </a:r>
              <a:endParaRPr b="1" sz="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600">
                  <a:latin typeface="Montserrat"/>
                  <a:ea typeface="Montserrat"/>
                  <a:cs typeface="Montserrat"/>
                  <a:sym typeface="Montserrat"/>
                </a:rPr>
                <a:t>Recipient.name</a:t>
              </a:r>
              <a:br>
                <a:rPr lang="pt-BR" sz="600">
                  <a:latin typeface="Montserrat"/>
                  <a:ea typeface="Montserrat"/>
                  <a:cs typeface="Montserrat"/>
                  <a:sym typeface="Montserrat"/>
                </a:rPr>
              </a:br>
              <a:endParaRPr sz="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77" name="Google Shape;2477;p233"/>
          <p:cNvGrpSpPr/>
          <p:nvPr/>
        </p:nvGrpSpPr>
        <p:grpSpPr>
          <a:xfrm>
            <a:off x="2204008" y="2861452"/>
            <a:ext cx="1156800" cy="1396909"/>
            <a:chOff x="2203989" y="2831113"/>
            <a:chExt cx="1156800" cy="1958100"/>
          </a:xfrm>
        </p:grpSpPr>
        <p:sp>
          <p:nvSpPr>
            <p:cNvPr id="2478" name="Google Shape;2478;p233"/>
            <p:cNvSpPr/>
            <p:nvPr/>
          </p:nvSpPr>
          <p:spPr>
            <a:xfrm>
              <a:off x="2203989" y="2831113"/>
              <a:ext cx="1156800" cy="1958100"/>
            </a:xfrm>
            <a:prstGeom prst="roundRect">
              <a:avLst>
                <a:gd fmla="val 5496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1" dist="19050">
                <a:srgbClr val="000000">
                  <a:alpha val="600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9" name="Google Shape;2479;p233"/>
            <p:cNvSpPr txBox="1"/>
            <p:nvPr/>
          </p:nvSpPr>
          <p:spPr>
            <a:xfrm>
              <a:off x="2270087" y="2895325"/>
              <a:ext cx="1014900" cy="18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Telefone do recebedor</a:t>
              </a:r>
              <a:endParaRPr b="1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Campo ou Field:</a:t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Recipient.phone</a:t>
              </a:r>
              <a:br>
                <a:rPr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80" name="Google Shape;2480;p233"/>
          <p:cNvGrpSpPr/>
          <p:nvPr/>
        </p:nvGrpSpPr>
        <p:grpSpPr>
          <a:xfrm>
            <a:off x="3995640" y="2861416"/>
            <a:ext cx="1156800" cy="1396909"/>
            <a:chOff x="3995601" y="2831113"/>
            <a:chExt cx="1156800" cy="1958100"/>
          </a:xfrm>
        </p:grpSpPr>
        <p:sp>
          <p:nvSpPr>
            <p:cNvPr id="2481" name="Google Shape;2481;p233"/>
            <p:cNvSpPr/>
            <p:nvPr/>
          </p:nvSpPr>
          <p:spPr>
            <a:xfrm>
              <a:off x="3995601" y="2831113"/>
              <a:ext cx="1156800" cy="1958100"/>
            </a:xfrm>
            <a:prstGeom prst="roundRect">
              <a:avLst>
                <a:gd fmla="val 5496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1" dist="19050">
                <a:srgbClr val="000000">
                  <a:alpha val="600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82" name="Google Shape;2482;p233"/>
            <p:cNvSpPr txBox="1"/>
            <p:nvPr/>
          </p:nvSpPr>
          <p:spPr>
            <a:xfrm>
              <a:off x="4061700" y="2895325"/>
              <a:ext cx="1014900" cy="18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CPF do recebedor</a:t>
              </a:r>
              <a:endParaRPr b="1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Campo ou Field:</a:t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Recipient.nif</a:t>
              </a:r>
              <a:br>
                <a:rPr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83" name="Google Shape;2483;p233"/>
          <p:cNvGrpSpPr/>
          <p:nvPr/>
        </p:nvGrpSpPr>
        <p:grpSpPr>
          <a:xfrm>
            <a:off x="5813971" y="2861416"/>
            <a:ext cx="1156800" cy="1396909"/>
            <a:chOff x="5813914" y="2831113"/>
            <a:chExt cx="1156800" cy="1958100"/>
          </a:xfrm>
        </p:grpSpPr>
        <p:sp>
          <p:nvSpPr>
            <p:cNvPr id="2484" name="Google Shape;2484;p233"/>
            <p:cNvSpPr/>
            <p:nvPr/>
          </p:nvSpPr>
          <p:spPr>
            <a:xfrm>
              <a:off x="5813914" y="2831113"/>
              <a:ext cx="1156800" cy="1958100"/>
            </a:xfrm>
            <a:prstGeom prst="roundRect">
              <a:avLst>
                <a:gd fmla="val 5496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1" dist="19050">
                <a:srgbClr val="000000">
                  <a:alpha val="600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85" name="Google Shape;2485;p233"/>
            <p:cNvSpPr txBox="1"/>
            <p:nvPr/>
          </p:nvSpPr>
          <p:spPr>
            <a:xfrm>
              <a:off x="5880012" y="2895325"/>
              <a:ext cx="1014900" cy="18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E-mail do recebedor</a:t>
              </a:r>
              <a:endParaRPr b="1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Campo ou Field:</a:t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Recipient.email</a:t>
              </a:r>
              <a:br>
                <a:rPr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86" name="Google Shape;2486;p233"/>
          <p:cNvGrpSpPr/>
          <p:nvPr/>
        </p:nvGrpSpPr>
        <p:grpSpPr>
          <a:xfrm>
            <a:off x="7632278" y="2861452"/>
            <a:ext cx="1156800" cy="1396909"/>
            <a:chOff x="7632226" y="2831113"/>
            <a:chExt cx="1156800" cy="1958100"/>
          </a:xfrm>
        </p:grpSpPr>
        <p:sp>
          <p:nvSpPr>
            <p:cNvPr id="2487" name="Google Shape;2487;p233"/>
            <p:cNvSpPr/>
            <p:nvPr/>
          </p:nvSpPr>
          <p:spPr>
            <a:xfrm>
              <a:off x="7632226" y="2831113"/>
              <a:ext cx="1156800" cy="1958100"/>
            </a:xfrm>
            <a:prstGeom prst="roundRect">
              <a:avLst>
                <a:gd fmla="val 5496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bl" dir="300000" dist="19050">
                <a:srgbClr val="000000">
                  <a:alpha val="600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88" name="Google Shape;2488;p233"/>
            <p:cNvSpPr txBox="1"/>
            <p:nvPr/>
          </p:nvSpPr>
          <p:spPr>
            <a:xfrm>
              <a:off x="7698325" y="2895325"/>
              <a:ext cx="1014900" cy="18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CEP do recebedor</a:t>
              </a:r>
              <a:endParaRPr b="1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Campo ou Field:</a:t>
              </a:r>
              <a:endPara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Destination.zip</a:t>
              </a:r>
              <a:br>
                <a:rPr lang="pt-BR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489" name="Google Shape;2489;p233"/>
          <p:cNvSpPr/>
          <p:nvPr/>
        </p:nvSpPr>
        <p:spPr>
          <a:xfrm>
            <a:off x="2164675" y="1399300"/>
            <a:ext cx="1259400" cy="1240200"/>
          </a:xfrm>
          <a:prstGeom prst="donut">
            <a:avLst>
              <a:gd fmla="val 3137" name="adj"/>
            </a:avLst>
          </a:prstGeom>
          <a:solidFill>
            <a:srgbClr val="0095FF"/>
          </a:solidFill>
          <a:ln>
            <a:noFill/>
          </a:ln>
          <a:effectLst>
            <a:outerShdw blurRad="342900" rotWithShape="0" algn="bl" dir="300000" dist="9525">
              <a:srgbClr val="000000">
                <a:alpha val="7840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233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91" name="Google Shape;2491;p233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Filtrando o Kibana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2" name="Google Shape;2492;p233"/>
          <p:cNvSpPr/>
          <p:nvPr/>
        </p:nvSpPr>
        <p:spPr>
          <a:xfrm>
            <a:off x="4029800" y="1419700"/>
            <a:ext cx="1259400" cy="1240200"/>
          </a:xfrm>
          <a:prstGeom prst="donut">
            <a:avLst>
              <a:gd fmla="val 3137" name="adj"/>
            </a:avLst>
          </a:prstGeom>
          <a:solidFill>
            <a:srgbClr val="0095FF"/>
          </a:solidFill>
          <a:ln>
            <a:noFill/>
          </a:ln>
          <a:effectLst>
            <a:outerShdw blurRad="342900" rotWithShape="0" algn="bl" dir="300000" dist="9525">
              <a:srgbClr val="000000">
                <a:alpha val="7840"/>
              </a:srgbClr>
            </a:outerShdw>
          </a:effectLst>
        </p:spPr>
        <p:txBody>
          <a:bodyPr anchorCtr="0" anchor="ctr" bIns="74900" lIns="74900" spcFirstLastPara="1" rIns="74900" wrap="square" tIns="74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3" name="Google Shape;2493;p233"/>
          <p:cNvPicPr preferRelativeResize="0"/>
          <p:nvPr/>
        </p:nvPicPr>
        <p:blipFill rotWithShape="1">
          <a:blip r:embed="rId3">
            <a:alphaModFix/>
          </a:blip>
          <a:srcRect b="9065" l="5807" r="6604" t="4838"/>
          <a:stretch/>
        </p:blipFill>
        <p:spPr>
          <a:xfrm>
            <a:off x="693300" y="1727325"/>
            <a:ext cx="594875" cy="5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650" y="1741637"/>
            <a:ext cx="611476" cy="61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075" y="1643312"/>
            <a:ext cx="792975" cy="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Google Shape;2496;p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450" y="1672639"/>
            <a:ext cx="734351" cy="73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0100" y="1672626"/>
            <a:ext cx="734351" cy="7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233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r>
              <a:rPr lang="pt-BR">
                <a:solidFill>
                  <a:schemeClr val="dk1"/>
                </a:solidFill>
              </a:rPr>
              <a:t>iltros mais utilizados no dia a dia.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234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04" name="Google Shape;2504;p234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Filtrando o Kibana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234"/>
          <p:cNvSpPr txBox="1"/>
          <p:nvPr>
            <p:ph idx="1" type="subTitle"/>
          </p:nvPr>
        </p:nvSpPr>
        <p:spPr>
          <a:xfrm>
            <a:off x="358975" y="543025"/>
            <a:ext cx="7939200" cy="18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Outros filtros que podem ser utilizados</a:t>
            </a:r>
            <a:endParaRPr/>
          </a:p>
        </p:txBody>
      </p:sp>
      <p:graphicFrame>
        <p:nvGraphicFramePr>
          <p:cNvPr id="2506" name="Google Shape;2506;p234"/>
          <p:cNvGraphicFramePr/>
          <p:nvPr/>
        </p:nvGraphicFramePr>
        <p:xfrm>
          <a:off x="478363" y="895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{543AADAF-9F01-4104-8A81-6B836FF567B2}</a:tableStyleId>
              </a:tblPr>
              <a:tblGrid>
                <a:gridCol w="2181500"/>
                <a:gridCol w="1424850"/>
              </a:tblGrid>
              <a:tr h="30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mesoregion.name.raw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mesoregião (praças)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company.name.raw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razão social da empresa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current_bag.seal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lcódigo do lacre da saca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3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current_itinerary.driver_id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id do driver que está atualmente com a rota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3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current_distribuition_center.name.raw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nome completo do CE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3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current_distribuition_center.abbrev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abreviação do nome do CE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current_distribuition_center.type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Warehouse/hub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current_itinerary.status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status da rota atual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current_itinerary.transport_type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modal atual da rota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current_storage.identifier.keyword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local de armazenamento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status.code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código do status do pacote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7" name="Google Shape;2507;p234"/>
          <p:cNvGraphicFramePr/>
          <p:nvPr/>
        </p:nvGraphicFramePr>
        <p:xfrm>
          <a:off x="4623719" y="8952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{543AADAF-9F01-4104-8A81-6B836FF567B2}</a:tableStyleId>
              </a:tblPr>
              <a:tblGrid>
                <a:gridCol w="2253175"/>
                <a:gridCol w="1425475"/>
              </a:tblGrid>
              <a:tr h="39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status.string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nome do status do pacote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package.tracking_key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tracking key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package.integration_info.nfe_key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Chave da DANFE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package.integration_info.num_nf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Número da NF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package.integration_info.serie_nf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Série da NF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package.slo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SLO do pacote (0 ou 1)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package.product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Pro, Presto ou Corp</a:t>
                      </a:r>
                      <a:b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 = 1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package_integration_info.valor_total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Valor do pacote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package_integration_info.store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Loja que está na NF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package.weight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peso do pacote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first_confirmation.task.completed_at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Primeira confirmação do pacote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package.created</a:t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pt-BR" sz="6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Momento de integração do arquivo</a:t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575" marB="68575" marR="21425" marL="2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235"/>
          <p:cNvSpPr txBox="1"/>
          <p:nvPr/>
        </p:nvSpPr>
        <p:spPr>
          <a:xfrm>
            <a:off x="360000" y="355925"/>
            <a:ext cx="79281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Filtrando o Kibana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3" name="Google Shape;2513;p235"/>
          <p:cNvSpPr txBox="1"/>
          <p:nvPr/>
        </p:nvSpPr>
        <p:spPr>
          <a:xfrm>
            <a:off x="362900" y="819075"/>
            <a:ext cx="8424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4" name="Google Shape;2514;p235"/>
          <p:cNvSpPr txBox="1"/>
          <p:nvPr/>
        </p:nvSpPr>
        <p:spPr>
          <a:xfrm>
            <a:off x="368150" y="723900"/>
            <a:ext cx="8105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tiver alguma dificuldade em encontrar a informação que precisa através dos filtros, também existe a opção de colocar o CPF direto no campo de busca do Kibana.  Só não esqueça de atualizar a data, e prontinho lá estará o pacote que procura.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5" name="Google Shape;2515;p235"/>
          <p:cNvSpPr txBox="1"/>
          <p:nvPr>
            <p:ph idx="12" type="sldNum"/>
          </p:nvPr>
        </p:nvSpPr>
        <p:spPr>
          <a:xfrm>
            <a:off x="8784425" y="4789150"/>
            <a:ext cx="359700" cy="354300"/>
          </a:xfrm>
          <a:prstGeom prst="rect">
            <a:avLst/>
          </a:prstGeom>
        </p:spPr>
        <p:txBody>
          <a:bodyPr anchorCtr="0" anchor="ctr" bIns="0" lIns="35375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16" name="Google Shape;2516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38" y="1193000"/>
            <a:ext cx="8094523" cy="34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236"/>
          <p:cNvSpPr txBox="1"/>
          <p:nvPr>
            <p:ph type="title"/>
          </p:nvPr>
        </p:nvSpPr>
        <p:spPr>
          <a:xfrm>
            <a:off x="358975" y="895275"/>
            <a:ext cx="8425500" cy="158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Procedimentos e regras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37"/>
          <p:cNvSpPr txBox="1"/>
          <p:nvPr/>
        </p:nvSpPr>
        <p:spPr>
          <a:xfrm>
            <a:off x="375649" y="1164900"/>
            <a:ext cx="66765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Arquivo integrado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Recebimento do arquivo digital com as informações do recebedor.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rota de entrega</a:t>
            </a:r>
            <a:r>
              <a:rPr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O pacote foi coletado na Loggi e já está em rota de entrega.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Transferência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O pacote está em trânsito entre bases da Loggi.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Entregue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O pacote foi recebido no endereço de entrega.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Indo Retirar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O entregador está chegando na Loggi para coletar e entregar o pacote.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cancelado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Cancelamos o envio desse pacote. 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não encontrado</a:t>
            </a:r>
            <a:r>
              <a:rPr b="1"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O pacote foi perdido.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Pacote não retirado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 O pacote não foi coletado pelo primeiro entregador. 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Retirado</a:t>
            </a:r>
            <a:r>
              <a:rPr lang="pt-BR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O pacote foi coletado na Loggi e já está em rota de entrega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7" name="Google Shape;2527;p237"/>
          <p:cNvSpPr txBox="1"/>
          <p:nvPr>
            <p:ph type="title"/>
          </p:nvPr>
        </p:nvSpPr>
        <p:spPr>
          <a:xfrm>
            <a:off x="516032" y="359581"/>
            <a:ext cx="8038800" cy="2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Status dos </a:t>
            </a:r>
            <a:r>
              <a:rPr lang="pt-BR"/>
              <a:t>pacotes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528" name="Google Shape;2528;p237"/>
          <p:cNvSpPr txBox="1"/>
          <p:nvPr/>
        </p:nvSpPr>
        <p:spPr>
          <a:xfrm>
            <a:off x="467566" y="612619"/>
            <a:ext cx="79371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Temos uma média de 45 status ativos no WMS (consulte a lista completa </a:t>
            </a:r>
            <a:r>
              <a:rPr b="1" lang="pt-BR" sz="10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), os mais comuns são: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238"/>
          <p:cNvSpPr txBox="1"/>
          <p:nvPr>
            <p:ph type="title"/>
          </p:nvPr>
        </p:nvSpPr>
        <p:spPr>
          <a:xfrm>
            <a:off x="358975" y="359575"/>
            <a:ext cx="8019600" cy="1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Particularidades dos embarcadores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238"/>
          <p:cNvSpPr txBox="1"/>
          <p:nvPr/>
        </p:nvSpPr>
        <p:spPr>
          <a:xfrm>
            <a:off x="120275" y="723900"/>
            <a:ext cx="871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5" name="Google Shape;2535;p238"/>
          <p:cNvSpPr txBox="1"/>
          <p:nvPr/>
        </p:nvSpPr>
        <p:spPr>
          <a:xfrm>
            <a:off x="359025" y="1246000"/>
            <a:ext cx="3319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Alguns embarcadores tem acordado procedimentos específicos que chamamos de  particularidades.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Essas particularidades podem ser desde realizar a tratativa no WMS a não solicitar romaneio de coleta.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Para consultar essas particularidades, temos uma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planilha atualizada pelo time de central de perdas com as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Regras Extravio - Particularidades por embarcador</a:t>
            </a:r>
            <a:r>
              <a:rPr b="1" lang="pt-BR"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com todas essas informações.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6" name="Google Shape;2536;p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899" y="207225"/>
            <a:ext cx="3236000" cy="39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oggi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D9D9D9"/>
      </a:lt2>
      <a:accent1>
        <a:srgbClr val="00BAFF"/>
      </a:accent1>
      <a:accent2>
        <a:srgbClr val="0095FF"/>
      </a:accent2>
      <a:accent3>
        <a:srgbClr val="00884D"/>
      </a:accent3>
      <a:accent4>
        <a:srgbClr val="FFDD00"/>
      </a:accent4>
      <a:accent5>
        <a:srgbClr val="CC0014"/>
      </a:accent5>
      <a:accent6>
        <a:srgbClr val="006AFF"/>
      </a:accent6>
      <a:hlink>
        <a:srgbClr val="00B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oggi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CCCCCC"/>
      </a:lt2>
      <a:accent1>
        <a:srgbClr val="00BAFF"/>
      </a:accent1>
      <a:accent2>
        <a:srgbClr val="006AFF"/>
      </a:accent2>
      <a:accent3>
        <a:srgbClr val="00BE6B"/>
      </a:accent3>
      <a:accent4>
        <a:srgbClr val="FFDD00"/>
      </a:accent4>
      <a:accent5>
        <a:srgbClr val="CC0014"/>
      </a:accent5>
      <a:accent6>
        <a:srgbClr val="006AFF"/>
      </a:accent6>
      <a:hlink>
        <a:srgbClr val="009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oggi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CCCCCC"/>
      </a:lt2>
      <a:accent1>
        <a:srgbClr val="00BAFF"/>
      </a:accent1>
      <a:accent2>
        <a:srgbClr val="006AFF"/>
      </a:accent2>
      <a:accent3>
        <a:srgbClr val="00BE6B"/>
      </a:accent3>
      <a:accent4>
        <a:srgbClr val="FFDD00"/>
      </a:accent4>
      <a:accent5>
        <a:srgbClr val="CC0014"/>
      </a:accent5>
      <a:accent6>
        <a:srgbClr val="006AFF"/>
      </a:accent6>
      <a:hlink>
        <a:srgbClr val="009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Loggi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D9D9D9"/>
      </a:lt2>
      <a:accent1>
        <a:srgbClr val="00BAFF"/>
      </a:accent1>
      <a:accent2>
        <a:srgbClr val="006AFF"/>
      </a:accent2>
      <a:accent3>
        <a:srgbClr val="00BD6B"/>
      </a:accent3>
      <a:accent4>
        <a:srgbClr val="FFDD00"/>
      </a:accent4>
      <a:accent5>
        <a:srgbClr val="CC0014"/>
      </a:accent5>
      <a:accent6>
        <a:srgbClr val="1BCE82"/>
      </a:accent6>
      <a:hlink>
        <a:srgbClr val="00B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Loggi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CCCCCC"/>
      </a:lt2>
      <a:accent1>
        <a:srgbClr val="00BAFF"/>
      </a:accent1>
      <a:accent2>
        <a:srgbClr val="006AFF"/>
      </a:accent2>
      <a:accent3>
        <a:srgbClr val="00BE6B"/>
      </a:accent3>
      <a:accent4>
        <a:srgbClr val="FFDD00"/>
      </a:accent4>
      <a:accent5>
        <a:srgbClr val="CC0014"/>
      </a:accent5>
      <a:accent6>
        <a:srgbClr val="006AFF"/>
      </a:accent6>
      <a:hlink>
        <a:srgbClr val="009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